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9" r:id="rId2"/>
    <p:sldId id="396" r:id="rId3"/>
    <p:sldId id="389" r:id="rId4"/>
    <p:sldId id="398" r:id="rId5"/>
    <p:sldId id="390" r:id="rId6"/>
    <p:sldId id="391" r:id="rId7"/>
    <p:sldId id="388" r:id="rId8"/>
    <p:sldId id="371" r:id="rId9"/>
    <p:sldId id="372" r:id="rId10"/>
    <p:sldId id="373" r:id="rId11"/>
    <p:sldId id="374" r:id="rId12"/>
    <p:sldId id="375" r:id="rId13"/>
    <p:sldId id="376" r:id="rId14"/>
    <p:sldId id="377" r:id="rId15"/>
    <p:sldId id="385" r:id="rId16"/>
    <p:sldId id="378" r:id="rId17"/>
    <p:sldId id="379" r:id="rId18"/>
    <p:sldId id="380" r:id="rId19"/>
    <p:sldId id="386" r:id="rId20"/>
    <p:sldId id="381" r:id="rId21"/>
    <p:sldId id="382" r:id="rId22"/>
    <p:sldId id="383" r:id="rId23"/>
    <p:sldId id="393" r:id="rId24"/>
    <p:sldId id="364" r:id="rId25"/>
    <p:sldId id="384" r:id="rId26"/>
    <p:sldId id="395" r:id="rId2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545" autoAdjust="0"/>
    <p:restoredTop sz="94762"/>
  </p:normalViewPr>
  <p:slideViewPr>
    <p:cSldViewPr snapToGrid="0">
      <p:cViewPr varScale="1">
        <p:scale>
          <a:sx n="103" d="100"/>
          <a:sy n="103" d="100"/>
        </p:scale>
        <p:origin x="192" y="4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297B75-DE9F-12A4-B443-E16D168F996F}"/>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DA92339A-175E-4036-8DED-053387AB3B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63BCDB2-9292-E750-ECB2-E1F60FAFEA16}"/>
              </a:ext>
            </a:extLst>
          </p:cNvPr>
          <p:cNvSpPr>
            <a:spLocks noGrp="1"/>
          </p:cNvSpPr>
          <p:nvPr>
            <p:ph type="dt" sz="half" idx="10"/>
          </p:nvPr>
        </p:nvSpPr>
        <p:spPr/>
        <p:txBody>
          <a:bodyPr/>
          <a:lstStyle/>
          <a:p>
            <a:fld id="{025D99B4-4DAE-E54B-BAD8-C53BD2395E41}" type="datetimeFigureOut">
              <a:rPr lang="fr-FR" smtClean="0"/>
              <a:t>16/01/2026</a:t>
            </a:fld>
            <a:endParaRPr lang="fr-FR"/>
          </a:p>
        </p:txBody>
      </p:sp>
      <p:sp>
        <p:nvSpPr>
          <p:cNvPr id="5" name="Espace réservé du pied de page 4">
            <a:extLst>
              <a:ext uri="{FF2B5EF4-FFF2-40B4-BE49-F238E27FC236}">
                <a16:creationId xmlns:a16="http://schemas.microsoft.com/office/drawing/2014/main" id="{641F0A95-0380-B51C-6D1A-12F12FE6D2D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98952D8-9D89-CD1D-647A-EEAC8B36069B}"/>
              </a:ext>
            </a:extLst>
          </p:cNvPr>
          <p:cNvSpPr>
            <a:spLocks noGrp="1"/>
          </p:cNvSpPr>
          <p:nvPr>
            <p:ph type="sldNum" sz="quarter" idx="12"/>
          </p:nvPr>
        </p:nvSpPr>
        <p:spPr/>
        <p:txBody>
          <a:bodyPr/>
          <a:lstStyle/>
          <a:p>
            <a:fld id="{8250A142-DFC2-DD45-86FB-8A14F89865F3}" type="slidenum">
              <a:rPr lang="fr-FR" smtClean="0"/>
              <a:t>‹N°›</a:t>
            </a:fld>
            <a:endParaRPr lang="fr-FR"/>
          </a:p>
        </p:txBody>
      </p:sp>
    </p:spTree>
    <p:extLst>
      <p:ext uri="{BB962C8B-B14F-4D97-AF65-F5344CB8AC3E}">
        <p14:creationId xmlns:p14="http://schemas.microsoft.com/office/powerpoint/2010/main" val="3182658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DF0682-CA44-74D8-30FD-89CCDFA8EB9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21938B21-D495-2284-D01C-AD85D1D49CE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AA870B1-DF88-A98E-6F42-77041A52741B}"/>
              </a:ext>
            </a:extLst>
          </p:cNvPr>
          <p:cNvSpPr>
            <a:spLocks noGrp="1"/>
          </p:cNvSpPr>
          <p:nvPr>
            <p:ph type="dt" sz="half" idx="10"/>
          </p:nvPr>
        </p:nvSpPr>
        <p:spPr/>
        <p:txBody>
          <a:bodyPr/>
          <a:lstStyle/>
          <a:p>
            <a:fld id="{025D99B4-4DAE-E54B-BAD8-C53BD2395E41}" type="datetimeFigureOut">
              <a:rPr lang="fr-FR" smtClean="0"/>
              <a:t>16/01/2026</a:t>
            </a:fld>
            <a:endParaRPr lang="fr-FR"/>
          </a:p>
        </p:txBody>
      </p:sp>
      <p:sp>
        <p:nvSpPr>
          <p:cNvPr id="5" name="Espace réservé du pied de page 4">
            <a:extLst>
              <a:ext uri="{FF2B5EF4-FFF2-40B4-BE49-F238E27FC236}">
                <a16:creationId xmlns:a16="http://schemas.microsoft.com/office/drawing/2014/main" id="{E2361CBC-D299-C3C2-532E-BD67D8458F7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3B5D948-D243-C696-FD69-97E521251893}"/>
              </a:ext>
            </a:extLst>
          </p:cNvPr>
          <p:cNvSpPr>
            <a:spLocks noGrp="1"/>
          </p:cNvSpPr>
          <p:nvPr>
            <p:ph type="sldNum" sz="quarter" idx="12"/>
          </p:nvPr>
        </p:nvSpPr>
        <p:spPr/>
        <p:txBody>
          <a:bodyPr/>
          <a:lstStyle/>
          <a:p>
            <a:fld id="{8250A142-DFC2-DD45-86FB-8A14F89865F3}" type="slidenum">
              <a:rPr lang="fr-FR" smtClean="0"/>
              <a:t>‹N°›</a:t>
            </a:fld>
            <a:endParaRPr lang="fr-FR"/>
          </a:p>
        </p:txBody>
      </p:sp>
    </p:spTree>
    <p:extLst>
      <p:ext uri="{BB962C8B-B14F-4D97-AF65-F5344CB8AC3E}">
        <p14:creationId xmlns:p14="http://schemas.microsoft.com/office/powerpoint/2010/main" val="16698058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90B1235-9216-4C1E-B593-45C3B1C3D9DF}"/>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F04D0E01-B4C3-373B-8B18-F06A0606CD58}"/>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849D1B-5D3D-44CB-86D3-C201A09B7966}"/>
              </a:ext>
            </a:extLst>
          </p:cNvPr>
          <p:cNvSpPr>
            <a:spLocks noGrp="1"/>
          </p:cNvSpPr>
          <p:nvPr>
            <p:ph type="dt" sz="half" idx="10"/>
          </p:nvPr>
        </p:nvSpPr>
        <p:spPr/>
        <p:txBody>
          <a:bodyPr/>
          <a:lstStyle/>
          <a:p>
            <a:fld id="{025D99B4-4DAE-E54B-BAD8-C53BD2395E41}" type="datetimeFigureOut">
              <a:rPr lang="fr-FR" smtClean="0"/>
              <a:t>16/01/2026</a:t>
            </a:fld>
            <a:endParaRPr lang="fr-FR"/>
          </a:p>
        </p:txBody>
      </p:sp>
      <p:sp>
        <p:nvSpPr>
          <p:cNvPr id="5" name="Espace réservé du pied de page 4">
            <a:extLst>
              <a:ext uri="{FF2B5EF4-FFF2-40B4-BE49-F238E27FC236}">
                <a16:creationId xmlns:a16="http://schemas.microsoft.com/office/drawing/2014/main" id="{EBC1E1B6-02AC-76AB-DB3F-A3F6930A81F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F1B0DB1-899A-BCF4-4AA6-3FFC664D134E}"/>
              </a:ext>
            </a:extLst>
          </p:cNvPr>
          <p:cNvSpPr>
            <a:spLocks noGrp="1"/>
          </p:cNvSpPr>
          <p:nvPr>
            <p:ph type="sldNum" sz="quarter" idx="12"/>
          </p:nvPr>
        </p:nvSpPr>
        <p:spPr/>
        <p:txBody>
          <a:bodyPr/>
          <a:lstStyle/>
          <a:p>
            <a:fld id="{8250A142-DFC2-DD45-86FB-8A14F89865F3}" type="slidenum">
              <a:rPr lang="fr-FR" smtClean="0"/>
              <a:t>‹N°›</a:t>
            </a:fld>
            <a:endParaRPr lang="fr-FR"/>
          </a:p>
        </p:txBody>
      </p:sp>
    </p:spTree>
    <p:extLst>
      <p:ext uri="{BB962C8B-B14F-4D97-AF65-F5344CB8AC3E}">
        <p14:creationId xmlns:p14="http://schemas.microsoft.com/office/powerpoint/2010/main" val="18722723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Disposition personnalisée">
    <p:spTree>
      <p:nvGrpSpPr>
        <p:cNvPr id="1" name=""/>
        <p:cNvGrpSpPr/>
        <p:nvPr/>
      </p:nvGrpSpPr>
      <p:grpSpPr>
        <a:xfrm>
          <a:off x="0" y="0"/>
          <a:ext cx="0" cy="0"/>
          <a:chOff x="0" y="0"/>
          <a:chExt cx="0" cy="0"/>
        </a:xfrm>
      </p:grpSpPr>
      <p:sp>
        <p:nvSpPr>
          <p:cNvPr id="6" name="Cadre 5">
            <a:extLst>
              <a:ext uri="{FF2B5EF4-FFF2-40B4-BE49-F238E27FC236}">
                <a16:creationId xmlns:a16="http://schemas.microsoft.com/office/drawing/2014/main" id="{0D7858F3-2594-FC61-ABF8-6BCC6F0E0F4D}"/>
              </a:ext>
            </a:extLst>
          </p:cNvPr>
          <p:cNvSpPr/>
          <p:nvPr userDrawn="1"/>
        </p:nvSpPr>
        <p:spPr>
          <a:xfrm>
            <a:off x="0" y="0"/>
            <a:ext cx="12192000" cy="6864609"/>
          </a:xfrm>
          <a:prstGeom prst="frame">
            <a:avLst>
              <a:gd name="adj1" fmla="val 5355"/>
            </a:avLst>
          </a:prstGeom>
          <a:solidFill>
            <a:schemeClr val="tx1"/>
          </a:solidFill>
          <a:ln>
            <a:solidFill>
              <a:srgbClr val="00254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 name="Espace réservé du pied de page 2">
            <a:extLst>
              <a:ext uri="{FF2B5EF4-FFF2-40B4-BE49-F238E27FC236}">
                <a16:creationId xmlns:a16="http://schemas.microsoft.com/office/drawing/2014/main" id="{BAF13F76-D679-4E52-B23F-A59655A8FE17}"/>
              </a:ext>
            </a:extLst>
          </p:cNvPr>
          <p:cNvSpPr>
            <a:spLocks noGrp="1"/>
          </p:cNvSpPr>
          <p:nvPr>
            <p:ph type="ftr" sz="quarter" idx="10"/>
          </p:nvPr>
        </p:nvSpPr>
        <p:spPr/>
        <p:txBody>
          <a:bodyPr/>
          <a:lstStyle/>
          <a:p>
            <a:r>
              <a:rPr lang="fr-FR"/>
              <a:t>OCONNECTION – CONFIDENTIEL </a:t>
            </a:r>
          </a:p>
        </p:txBody>
      </p:sp>
      <p:sp>
        <p:nvSpPr>
          <p:cNvPr id="4" name="Espace réservé du numéro de diapositive 3">
            <a:extLst>
              <a:ext uri="{FF2B5EF4-FFF2-40B4-BE49-F238E27FC236}">
                <a16:creationId xmlns:a16="http://schemas.microsoft.com/office/drawing/2014/main" id="{5FB37E0A-7F27-4D8E-B8A9-2EA2A531062E}"/>
              </a:ext>
            </a:extLst>
          </p:cNvPr>
          <p:cNvSpPr>
            <a:spLocks noGrp="1"/>
          </p:cNvSpPr>
          <p:nvPr>
            <p:ph type="sldNum" sz="quarter" idx="11"/>
          </p:nvPr>
        </p:nvSpPr>
        <p:spPr/>
        <p:txBody>
          <a:bodyPr/>
          <a:lstStyle/>
          <a:p>
            <a:fld id="{8704FDD2-C1C5-4EFA-B8D1-39DD10F3E2CD}" type="slidenum">
              <a:rPr lang="fr-FR" smtClean="0"/>
              <a:pPr/>
              <a:t>‹N°›</a:t>
            </a:fld>
            <a:endParaRPr lang="fr-FR"/>
          </a:p>
        </p:txBody>
      </p:sp>
    </p:spTree>
    <p:extLst>
      <p:ext uri="{BB962C8B-B14F-4D97-AF65-F5344CB8AC3E}">
        <p14:creationId xmlns:p14="http://schemas.microsoft.com/office/powerpoint/2010/main" val="16618722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0_Disposition personnalisée">
    <p:bg>
      <p:bgPr>
        <a:solidFill>
          <a:schemeClr val="bg1"/>
        </a:solidFill>
        <a:effectLst/>
      </p:bgPr>
    </p:bg>
    <p:spTree>
      <p:nvGrpSpPr>
        <p:cNvPr id="1" name=""/>
        <p:cNvGrpSpPr/>
        <p:nvPr/>
      </p:nvGrpSpPr>
      <p:grpSpPr>
        <a:xfrm>
          <a:off x="0" y="0"/>
          <a:ext cx="0" cy="0"/>
          <a:chOff x="0" y="0"/>
          <a:chExt cx="0" cy="0"/>
        </a:xfrm>
      </p:grpSpPr>
      <p:sp>
        <p:nvSpPr>
          <p:cNvPr id="12" name="Titre 1">
            <a:extLst>
              <a:ext uri="{FF2B5EF4-FFF2-40B4-BE49-F238E27FC236}">
                <a16:creationId xmlns:a16="http://schemas.microsoft.com/office/drawing/2014/main" id="{CFBAF6E1-4C6B-1AF0-D0C9-830C98D346C7}"/>
              </a:ext>
            </a:extLst>
          </p:cNvPr>
          <p:cNvSpPr>
            <a:spLocks noGrp="1"/>
          </p:cNvSpPr>
          <p:nvPr>
            <p:ph type="title" hasCustomPrompt="1"/>
          </p:nvPr>
        </p:nvSpPr>
        <p:spPr>
          <a:xfrm>
            <a:off x="330038" y="259784"/>
            <a:ext cx="10678621" cy="616197"/>
          </a:xfrm>
          <a:prstGeom prst="rect">
            <a:avLst/>
          </a:prstGeom>
          <a:solidFill>
            <a:srgbClr val="002542"/>
          </a:solidFill>
        </p:spPr>
        <p:txBody>
          <a:bodyPr anchor="ctr">
            <a:noAutofit/>
          </a:bodyPr>
          <a:lstStyle>
            <a:lvl1pPr>
              <a:lnSpc>
                <a:spcPct val="100000"/>
              </a:lnSpc>
              <a:defRPr sz="2800" b="0" i="0" spc="300">
                <a:solidFill>
                  <a:schemeClr val="bg1"/>
                </a:solidFill>
                <a:latin typeface="Arial" panose="020B0604020202020204" pitchFamily="34" charset="0"/>
                <a:cs typeface="Arial" panose="020B0604020202020204" pitchFamily="34" charset="0"/>
              </a:defRPr>
            </a:lvl1pPr>
          </a:lstStyle>
          <a:p>
            <a:r>
              <a:rPr lang="fr-FR"/>
              <a:t>INSERER TITRE DE LA PARTIE</a:t>
            </a:r>
          </a:p>
        </p:txBody>
      </p:sp>
    </p:spTree>
    <p:extLst>
      <p:ext uri="{BB962C8B-B14F-4D97-AF65-F5344CB8AC3E}">
        <p14:creationId xmlns:p14="http://schemas.microsoft.com/office/powerpoint/2010/main" val="2795513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4988BA-F706-3C72-7062-0D1B144319A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F80586F-5A79-C144-CD18-C0F01D64DAE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252E27F-0A90-A4E2-B5B5-0091DBDEA87F}"/>
              </a:ext>
            </a:extLst>
          </p:cNvPr>
          <p:cNvSpPr>
            <a:spLocks noGrp="1"/>
          </p:cNvSpPr>
          <p:nvPr>
            <p:ph type="dt" sz="half" idx="10"/>
          </p:nvPr>
        </p:nvSpPr>
        <p:spPr/>
        <p:txBody>
          <a:bodyPr/>
          <a:lstStyle/>
          <a:p>
            <a:fld id="{025D99B4-4DAE-E54B-BAD8-C53BD2395E41}" type="datetimeFigureOut">
              <a:rPr lang="fr-FR" smtClean="0"/>
              <a:t>16/01/2026</a:t>
            </a:fld>
            <a:endParaRPr lang="fr-FR"/>
          </a:p>
        </p:txBody>
      </p:sp>
      <p:sp>
        <p:nvSpPr>
          <p:cNvPr id="5" name="Espace réservé du pied de page 4">
            <a:extLst>
              <a:ext uri="{FF2B5EF4-FFF2-40B4-BE49-F238E27FC236}">
                <a16:creationId xmlns:a16="http://schemas.microsoft.com/office/drawing/2014/main" id="{C18A2421-1E61-4E57-679C-9011772118C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484F1D1-4777-0D44-1FE5-55A3630AC877}"/>
              </a:ext>
            </a:extLst>
          </p:cNvPr>
          <p:cNvSpPr>
            <a:spLocks noGrp="1"/>
          </p:cNvSpPr>
          <p:nvPr>
            <p:ph type="sldNum" sz="quarter" idx="12"/>
          </p:nvPr>
        </p:nvSpPr>
        <p:spPr/>
        <p:txBody>
          <a:bodyPr/>
          <a:lstStyle/>
          <a:p>
            <a:fld id="{8250A142-DFC2-DD45-86FB-8A14F89865F3}" type="slidenum">
              <a:rPr lang="fr-FR" smtClean="0"/>
              <a:t>‹N°›</a:t>
            </a:fld>
            <a:endParaRPr lang="fr-FR"/>
          </a:p>
        </p:txBody>
      </p:sp>
    </p:spTree>
    <p:extLst>
      <p:ext uri="{BB962C8B-B14F-4D97-AF65-F5344CB8AC3E}">
        <p14:creationId xmlns:p14="http://schemas.microsoft.com/office/powerpoint/2010/main" val="881893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11F4A7-342B-74E5-C9BB-AB3C2A16D96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85D1E440-206D-37D5-1892-800ABA79E10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41482399-A306-555C-9B98-90684650F60B}"/>
              </a:ext>
            </a:extLst>
          </p:cNvPr>
          <p:cNvSpPr>
            <a:spLocks noGrp="1"/>
          </p:cNvSpPr>
          <p:nvPr>
            <p:ph type="dt" sz="half" idx="10"/>
          </p:nvPr>
        </p:nvSpPr>
        <p:spPr/>
        <p:txBody>
          <a:bodyPr/>
          <a:lstStyle/>
          <a:p>
            <a:fld id="{025D99B4-4DAE-E54B-BAD8-C53BD2395E41}" type="datetimeFigureOut">
              <a:rPr lang="fr-FR" smtClean="0"/>
              <a:t>16/01/2026</a:t>
            </a:fld>
            <a:endParaRPr lang="fr-FR"/>
          </a:p>
        </p:txBody>
      </p:sp>
      <p:sp>
        <p:nvSpPr>
          <p:cNvPr id="5" name="Espace réservé du pied de page 4">
            <a:extLst>
              <a:ext uri="{FF2B5EF4-FFF2-40B4-BE49-F238E27FC236}">
                <a16:creationId xmlns:a16="http://schemas.microsoft.com/office/drawing/2014/main" id="{951D0CDE-1FCA-265A-E167-A88A31E1D53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7D9C8DD-0777-8DBA-6EB9-815CC0A73FBB}"/>
              </a:ext>
            </a:extLst>
          </p:cNvPr>
          <p:cNvSpPr>
            <a:spLocks noGrp="1"/>
          </p:cNvSpPr>
          <p:nvPr>
            <p:ph type="sldNum" sz="quarter" idx="12"/>
          </p:nvPr>
        </p:nvSpPr>
        <p:spPr/>
        <p:txBody>
          <a:bodyPr/>
          <a:lstStyle/>
          <a:p>
            <a:fld id="{8250A142-DFC2-DD45-86FB-8A14F89865F3}" type="slidenum">
              <a:rPr lang="fr-FR" smtClean="0"/>
              <a:t>‹N°›</a:t>
            </a:fld>
            <a:endParaRPr lang="fr-FR"/>
          </a:p>
        </p:txBody>
      </p:sp>
    </p:spTree>
    <p:extLst>
      <p:ext uri="{BB962C8B-B14F-4D97-AF65-F5344CB8AC3E}">
        <p14:creationId xmlns:p14="http://schemas.microsoft.com/office/powerpoint/2010/main" val="3447990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B5EF93-B854-1C97-3A44-0056C3DD577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B40B8E0-31D5-B1B4-4A32-48B989C0C4B0}"/>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C2A2411B-908C-078E-9F2F-C51E21FFC50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4E1F03B-00A2-71AF-6A27-E082A1322C9D}"/>
              </a:ext>
            </a:extLst>
          </p:cNvPr>
          <p:cNvSpPr>
            <a:spLocks noGrp="1"/>
          </p:cNvSpPr>
          <p:nvPr>
            <p:ph type="dt" sz="half" idx="10"/>
          </p:nvPr>
        </p:nvSpPr>
        <p:spPr/>
        <p:txBody>
          <a:bodyPr/>
          <a:lstStyle/>
          <a:p>
            <a:fld id="{025D99B4-4DAE-E54B-BAD8-C53BD2395E41}" type="datetimeFigureOut">
              <a:rPr lang="fr-FR" smtClean="0"/>
              <a:t>16/01/2026</a:t>
            </a:fld>
            <a:endParaRPr lang="fr-FR"/>
          </a:p>
        </p:txBody>
      </p:sp>
      <p:sp>
        <p:nvSpPr>
          <p:cNvPr id="6" name="Espace réservé du pied de page 5">
            <a:extLst>
              <a:ext uri="{FF2B5EF4-FFF2-40B4-BE49-F238E27FC236}">
                <a16:creationId xmlns:a16="http://schemas.microsoft.com/office/drawing/2014/main" id="{06B1850D-6D7D-B801-6F89-B5447E9DA3D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2CF1A25-F69B-83FD-DC15-138566A9EF48}"/>
              </a:ext>
            </a:extLst>
          </p:cNvPr>
          <p:cNvSpPr>
            <a:spLocks noGrp="1"/>
          </p:cNvSpPr>
          <p:nvPr>
            <p:ph type="sldNum" sz="quarter" idx="12"/>
          </p:nvPr>
        </p:nvSpPr>
        <p:spPr/>
        <p:txBody>
          <a:bodyPr/>
          <a:lstStyle/>
          <a:p>
            <a:fld id="{8250A142-DFC2-DD45-86FB-8A14F89865F3}" type="slidenum">
              <a:rPr lang="fr-FR" smtClean="0"/>
              <a:t>‹N°›</a:t>
            </a:fld>
            <a:endParaRPr lang="fr-FR"/>
          </a:p>
        </p:txBody>
      </p:sp>
    </p:spTree>
    <p:extLst>
      <p:ext uri="{BB962C8B-B14F-4D97-AF65-F5344CB8AC3E}">
        <p14:creationId xmlns:p14="http://schemas.microsoft.com/office/powerpoint/2010/main" val="2797236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DB0395-5EE7-3725-0797-BAAAD6709D14}"/>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59400EF0-BEC2-C27A-5A2F-AB1AD623DF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5B680769-CA67-B11B-4765-5FAB63D6FDDF}"/>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6D681C3B-DD49-9E9E-5024-DE22905ED7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A5C80984-93CB-686E-41D8-F5B6DDCC827F}"/>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299698D-3309-1CDB-3C54-3AA33555A20E}"/>
              </a:ext>
            </a:extLst>
          </p:cNvPr>
          <p:cNvSpPr>
            <a:spLocks noGrp="1"/>
          </p:cNvSpPr>
          <p:nvPr>
            <p:ph type="dt" sz="half" idx="10"/>
          </p:nvPr>
        </p:nvSpPr>
        <p:spPr/>
        <p:txBody>
          <a:bodyPr/>
          <a:lstStyle/>
          <a:p>
            <a:fld id="{025D99B4-4DAE-E54B-BAD8-C53BD2395E41}" type="datetimeFigureOut">
              <a:rPr lang="fr-FR" smtClean="0"/>
              <a:t>16/01/2026</a:t>
            </a:fld>
            <a:endParaRPr lang="fr-FR"/>
          </a:p>
        </p:txBody>
      </p:sp>
      <p:sp>
        <p:nvSpPr>
          <p:cNvPr id="8" name="Espace réservé du pied de page 7">
            <a:extLst>
              <a:ext uri="{FF2B5EF4-FFF2-40B4-BE49-F238E27FC236}">
                <a16:creationId xmlns:a16="http://schemas.microsoft.com/office/drawing/2014/main" id="{2BA20309-2695-B17E-F1FF-91BB77831C30}"/>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16BE003A-EF92-F3C2-C0B8-E08018EBE3DC}"/>
              </a:ext>
            </a:extLst>
          </p:cNvPr>
          <p:cNvSpPr>
            <a:spLocks noGrp="1"/>
          </p:cNvSpPr>
          <p:nvPr>
            <p:ph type="sldNum" sz="quarter" idx="12"/>
          </p:nvPr>
        </p:nvSpPr>
        <p:spPr/>
        <p:txBody>
          <a:bodyPr/>
          <a:lstStyle/>
          <a:p>
            <a:fld id="{8250A142-DFC2-DD45-86FB-8A14F89865F3}" type="slidenum">
              <a:rPr lang="fr-FR" smtClean="0"/>
              <a:t>‹N°›</a:t>
            </a:fld>
            <a:endParaRPr lang="fr-FR"/>
          </a:p>
        </p:txBody>
      </p:sp>
    </p:spTree>
    <p:extLst>
      <p:ext uri="{BB962C8B-B14F-4D97-AF65-F5344CB8AC3E}">
        <p14:creationId xmlns:p14="http://schemas.microsoft.com/office/powerpoint/2010/main" val="364421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3ADE5B-28C3-C705-F444-6FB3CA47FEBA}"/>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350D5E0-771E-1F11-A482-478214E05448}"/>
              </a:ext>
            </a:extLst>
          </p:cNvPr>
          <p:cNvSpPr>
            <a:spLocks noGrp="1"/>
          </p:cNvSpPr>
          <p:nvPr>
            <p:ph type="dt" sz="half" idx="10"/>
          </p:nvPr>
        </p:nvSpPr>
        <p:spPr/>
        <p:txBody>
          <a:bodyPr/>
          <a:lstStyle/>
          <a:p>
            <a:fld id="{025D99B4-4DAE-E54B-BAD8-C53BD2395E41}" type="datetimeFigureOut">
              <a:rPr lang="fr-FR" smtClean="0"/>
              <a:t>16/01/2026</a:t>
            </a:fld>
            <a:endParaRPr lang="fr-FR"/>
          </a:p>
        </p:txBody>
      </p:sp>
      <p:sp>
        <p:nvSpPr>
          <p:cNvPr id="4" name="Espace réservé du pied de page 3">
            <a:extLst>
              <a:ext uri="{FF2B5EF4-FFF2-40B4-BE49-F238E27FC236}">
                <a16:creationId xmlns:a16="http://schemas.microsoft.com/office/drawing/2014/main" id="{5DDE027D-A5D5-A699-DF50-DD278E1801E7}"/>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6420486A-50D0-E578-CC56-BB491C3CAA30}"/>
              </a:ext>
            </a:extLst>
          </p:cNvPr>
          <p:cNvSpPr>
            <a:spLocks noGrp="1"/>
          </p:cNvSpPr>
          <p:nvPr>
            <p:ph type="sldNum" sz="quarter" idx="12"/>
          </p:nvPr>
        </p:nvSpPr>
        <p:spPr/>
        <p:txBody>
          <a:bodyPr/>
          <a:lstStyle/>
          <a:p>
            <a:fld id="{8250A142-DFC2-DD45-86FB-8A14F89865F3}" type="slidenum">
              <a:rPr lang="fr-FR" smtClean="0"/>
              <a:t>‹N°›</a:t>
            </a:fld>
            <a:endParaRPr lang="fr-FR"/>
          </a:p>
        </p:txBody>
      </p:sp>
    </p:spTree>
    <p:extLst>
      <p:ext uri="{BB962C8B-B14F-4D97-AF65-F5344CB8AC3E}">
        <p14:creationId xmlns:p14="http://schemas.microsoft.com/office/powerpoint/2010/main" val="1905914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A9E3C0E-7817-F880-D60C-5762E5014908}"/>
              </a:ext>
            </a:extLst>
          </p:cNvPr>
          <p:cNvSpPr>
            <a:spLocks noGrp="1"/>
          </p:cNvSpPr>
          <p:nvPr>
            <p:ph type="dt" sz="half" idx="10"/>
          </p:nvPr>
        </p:nvSpPr>
        <p:spPr/>
        <p:txBody>
          <a:bodyPr/>
          <a:lstStyle/>
          <a:p>
            <a:fld id="{025D99B4-4DAE-E54B-BAD8-C53BD2395E41}" type="datetimeFigureOut">
              <a:rPr lang="fr-FR" smtClean="0"/>
              <a:t>16/01/2026</a:t>
            </a:fld>
            <a:endParaRPr lang="fr-FR"/>
          </a:p>
        </p:txBody>
      </p:sp>
      <p:sp>
        <p:nvSpPr>
          <p:cNvPr id="3" name="Espace réservé du pied de page 2">
            <a:extLst>
              <a:ext uri="{FF2B5EF4-FFF2-40B4-BE49-F238E27FC236}">
                <a16:creationId xmlns:a16="http://schemas.microsoft.com/office/drawing/2014/main" id="{411C35CD-2890-F568-2D48-58A242112AC4}"/>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68455F75-C409-BE37-9FEF-EF6466745255}"/>
              </a:ext>
            </a:extLst>
          </p:cNvPr>
          <p:cNvSpPr>
            <a:spLocks noGrp="1"/>
          </p:cNvSpPr>
          <p:nvPr>
            <p:ph type="sldNum" sz="quarter" idx="12"/>
          </p:nvPr>
        </p:nvSpPr>
        <p:spPr/>
        <p:txBody>
          <a:bodyPr/>
          <a:lstStyle/>
          <a:p>
            <a:fld id="{8250A142-DFC2-DD45-86FB-8A14F89865F3}" type="slidenum">
              <a:rPr lang="fr-FR" smtClean="0"/>
              <a:t>‹N°›</a:t>
            </a:fld>
            <a:endParaRPr lang="fr-FR"/>
          </a:p>
        </p:txBody>
      </p:sp>
    </p:spTree>
    <p:extLst>
      <p:ext uri="{BB962C8B-B14F-4D97-AF65-F5344CB8AC3E}">
        <p14:creationId xmlns:p14="http://schemas.microsoft.com/office/powerpoint/2010/main" val="850685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EE86B7-6400-DD42-B9CD-95624EAF187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B983E0D2-63DD-476A-112A-1D7A4BA5E7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3692EB0-E419-1F9C-7BAF-8A7BB95A50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FA28E32-23E7-F18B-FFF0-959B462B9C4A}"/>
              </a:ext>
            </a:extLst>
          </p:cNvPr>
          <p:cNvSpPr>
            <a:spLocks noGrp="1"/>
          </p:cNvSpPr>
          <p:nvPr>
            <p:ph type="dt" sz="half" idx="10"/>
          </p:nvPr>
        </p:nvSpPr>
        <p:spPr/>
        <p:txBody>
          <a:bodyPr/>
          <a:lstStyle/>
          <a:p>
            <a:fld id="{025D99B4-4DAE-E54B-BAD8-C53BD2395E41}" type="datetimeFigureOut">
              <a:rPr lang="fr-FR" smtClean="0"/>
              <a:t>16/01/2026</a:t>
            </a:fld>
            <a:endParaRPr lang="fr-FR"/>
          </a:p>
        </p:txBody>
      </p:sp>
      <p:sp>
        <p:nvSpPr>
          <p:cNvPr id="6" name="Espace réservé du pied de page 5">
            <a:extLst>
              <a:ext uri="{FF2B5EF4-FFF2-40B4-BE49-F238E27FC236}">
                <a16:creationId xmlns:a16="http://schemas.microsoft.com/office/drawing/2014/main" id="{5CA62F95-2587-2630-C01F-86CFFA0CC3B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B7B9DD5-FA10-8A01-33AA-F1C6AC94C87B}"/>
              </a:ext>
            </a:extLst>
          </p:cNvPr>
          <p:cNvSpPr>
            <a:spLocks noGrp="1"/>
          </p:cNvSpPr>
          <p:nvPr>
            <p:ph type="sldNum" sz="quarter" idx="12"/>
          </p:nvPr>
        </p:nvSpPr>
        <p:spPr/>
        <p:txBody>
          <a:bodyPr/>
          <a:lstStyle/>
          <a:p>
            <a:fld id="{8250A142-DFC2-DD45-86FB-8A14F89865F3}" type="slidenum">
              <a:rPr lang="fr-FR" smtClean="0"/>
              <a:t>‹N°›</a:t>
            </a:fld>
            <a:endParaRPr lang="fr-FR"/>
          </a:p>
        </p:txBody>
      </p:sp>
    </p:spTree>
    <p:extLst>
      <p:ext uri="{BB962C8B-B14F-4D97-AF65-F5344CB8AC3E}">
        <p14:creationId xmlns:p14="http://schemas.microsoft.com/office/powerpoint/2010/main" val="2916721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2C4DB9-1311-E860-DDF0-D178FF2B02C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E6A85EA1-0127-E7B1-E964-F0780FE606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87A962D-DB03-F0FA-766E-1895FCE0A4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69572A6-4200-5DAA-406C-165822B8E10B}"/>
              </a:ext>
            </a:extLst>
          </p:cNvPr>
          <p:cNvSpPr>
            <a:spLocks noGrp="1"/>
          </p:cNvSpPr>
          <p:nvPr>
            <p:ph type="dt" sz="half" idx="10"/>
          </p:nvPr>
        </p:nvSpPr>
        <p:spPr/>
        <p:txBody>
          <a:bodyPr/>
          <a:lstStyle/>
          <a:p>
            <a:fld id="{025D99B4-4DAE-E54B-BAD8-C53BD2395E41}" type="datetimeFigureOut">
              <a:rPr lang="fr-FR" smtClean="0"/>
              <a:t>16/01/2026</a:t>
            </a:fld>
            <a:endParaRPr lang="fr-FR"/>
          </a:p>
        </p:txBody>
      </p:sp>
      <p:sp>
        <p:nvSpPr>
          <p:cNvPr id="6" name="Espace réservé du pied de page 5">
            <a:extLst>
              <a:ext uri="{FF2B5EF4-FFF2-40B4-BE49-F238E27FC236}">
                <a16:creationId xmlns:a16="http://schemas.microsoft.com/office/drawing/2014/main" id="{97C59750-1146-946A-1A2E-0BA2BE2D8AF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4E78066-D024-4263-EA06-6FD8B7087DB0}"/>
              </a:ext>
            </a:extLst>
          </p:cNvPr>
          <p:cNvSpPr>
            <a:spLocks noGrp="1"/>
          </p:cNvSpPr>
          <p:nvPr>
            <p:ph type="sldNum" sz="quarter" idx="12"/>
          </p:nvPr>
        </p:nvSpPr>
        <p:spPr/>
        <p:txBody>
          <a:bodyPr/>
          <a:lstStyle/>
          <a:p>
            <a:fld id="{8250A142-DFC2-DD45-86FB-8A14F89865F3}" type="slidenum">
              <a:rPr lang="fr-FR" smtClean="0"/>
              <a:t>‹N°›</a:t>
            </a:fld>
            <a:endParaRPr lang="fr-FR"/>
          </a:p>
        </p:txBody>
      </p:sp>
    </p:spTree>
    <p:extLst>
      <p:ext uri="{BB962C8B-B14F-4D97-AF65-F5344CB8AC3E}">
        <p14:creationId xmlns:p14="http://schemas.microsoft.com/office/powerpoint/2010/main" val="1312350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357F817-5A7E-1035-AF91-25421E85F9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216E5704-D9CB-D675-E5CA-42AB5DA319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3DCBB21-B7D4-AD9D-5813-0C0DC90BAB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5D99B4-4DAE-E54B-BAD8-C53BD2395E41}" type="datetimeFigureOut">
              <a:rPr lang="fr-FR" smtClean="0"/>
              <a:t>16/01/2026</a:t>
            </a:fld>
            <a:endParaRPr lang="fr-FR"/>
          </a:p>
        </p:txBody>
      </p:sp>
      <p:sp>
        <p:nvSpPr>
          <p:cNvPr id="5" name="Espace réservé du pied de page 4">
            <a:extLst>
              <a:ext uri="{FF2B5EF4-FFF2-40B4-BE49-F238E27FC236}">
                <a16:creationId xmlns:a16="http://schemas.microsoft.com/office/drawing/2014/main" id="{03D06AF9-45B3-DF38-FD5E-20C092F4D3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015A8456-4ACF-8E4E-C793-F7F05861D6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250A142-DFC2-DD45-86FB-8A14F89865F3}" type="slidenum">
              <a:rPr lang="fr-FR" smtClean="0"/>
              <a:t>‹N°›</a:t>
            </a:fld>
            <a:endParaRPr lang="fr-FR"/>
          </a:p>
        </p:txBody>
      </p:sp>
    </p:spTree>
    <p:extLst>
      <p:ext uri="{BB962C8B-B14F-4D97-AF65-F5344CB8AC3E}">
        <p14:creationId xmlns:p14="http://schemas.microsoft.com/office/powerpoint/2010/main" val="15588644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hyperlink" Target="mailto:delegation@clubutilisateursoracle.org" TargetMode="Externa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png"/><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descr="Une image contenant texte, poisson, illustration, conception&#10;&#10;Le contenu généré par l’IA peut être incorrect.">
            <a:extLst>
              <a:ext uri="{FF2B5EF4-FFF2-40B4-BE49-F238E27FC236}">
                <a16:creationId xmlns:a16="http://schemas.microsoft.com/office/drawing/2014/main" id="{B6C52EDE-71E6-23FF-378B-E6CC065DCFEA}"/>
              </a:ext>
            </a:extLst>
          </p:cNvPr>
          <p:cNvPicPr>
            <a:picLocks noChangeAspect="1"/>
          </p:cNvPicPr>
          <p:nvPr/>
        </p:nvPicPr>
        <p:blipFill>
          <a:blip r:embed="rId2"/>
          <a:srcRect l="275" t="25420" b="20818"/>
          <a:stretch>
            <a:fillRect/>
          </a:stretch>
        </p:blipFill>
        <p:spPr>
          <a:xfrm>
            <a:off x="396881" y="356610"/>
            <a:ext cx="11398237" cy="6144780"/>
          </a:xfrm>
          <a:prstGeom prst="rect">
            <a:avLst/>
          </a:prstGeom>
        </p:spPr>
      </p:pic>
      <p:pic>
        <p:nvPicPr>
          <p:cNvPr id="4" name="Picture 2" descr="Logo Clubs utilisateurs de solutions Oracle">
            <a:extLst>
              <a:ext uri="{FF2B5EF4-FFF2-40B4-BE49-F238E27FC236}">
                <a16:creationId xmlns:a16="http://schemas.microsoft.com/office/drawing/2014/main" id="{3CE415F6-42B4-880F-CB4F-4004ACCC47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75842" y="742313"/>
            <a:ext cx="2069845" cy="102090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Oracle logo - Icônes Médias sociaux et logos">
            <a:extLst>
              <a:ext uri="{FF2B5EF4-FFF2-40B4-BE49-F238E27FC236}">
                <a16:creationId xmlns:a16="http://schemas.microsoft.com/office/drawing/2014/main" id="{74C8C5EC-E289-DEA4-71D6-2FB3B624976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75842" y="5466467"/>
            <a:ext cx="2069845" cy="10349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54205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6C6F7D7A-D2B4-8C64-E29B-E210DCAB5DC9}"/>
              </a:ext>
            </a:extLst>
          </p:cNvPr>
          <p:cNvSpPr txBox="1">
            <a:spLocks/>
          </p:cNvSpPr>
          <p:nvPr/>
        </p:nvSpPr>
        <p:spPr>
          <a:xfrm>
            <a:off x="-2009227" y="643336"/>
            <a:ext cx="9586913" cy="821294"/>
          </a:xfrm>
          <a:prstGeom prst="rect">
            <a:avLst/>
          </a:prstGeom>
        </p:spPr>
        <p:txBody>
          <a:bodyPr/>
          <a:lstStyle>
            <a:lvl1pPr algn="ctr">
              <a:lnSpc>
                <a:spcPct val="90000"/>
              </a:lnSpc>
              <a:spcBef>
                <a:spcPct val="0"/>
              </a:spcBef>
              <a:buNone/>
              <a:defRPr sz="2000" b="0" i="0" spc="6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fr-FR" dirty="0">
                <a:solidFill>
                  <a:schemeClr val="tx1"/>
                </a:solidFill>
              </a:rPr>
              <a:t>FICHE SIGNALÉTIQUE </a:t>
            </a:r>
          </a:p>
          <a:p>
            <a:endParaRPr lang="fr-FR" dirty="0">
              <a:solidFill>
                <a:schemeClr val="tx1"/>
              </a:solidFill>
            </a:endParaRPr>
          </a:p>
        </p:txBody>
      </p:sp>
      <p:cxnSp>
        <p:nvCxnSpPr>
          <p:cNvPr id="4" name="Connecteur droit 3">
            <a:extLst>
              <a:ext uri="{FF2B5EF4-FFF2-40B4-BE49-F238E27FC236}">
                <a16:creationId xmlns:a16="http://schemas.microsoft.com/office/drawing/2014/main" id="{09E5E19C-F0EB-42AE-3C94-513563B5ADCD}"/>
              </a:ext>
            </a:extLst>
          </p:cNvPr>
          <p:cNvCxnSpPr>
            <a:cxnSpLocks/>
          </p:cNvCxnSpPr>
          <p:nvPr/>
        </p:nvCxnSpPr>
        <p:spPr>
          <a:xfrm>
            <a:off x="681225" y="1058035"/>
            <a:ext cx="9065244" cy="0"/>
          </a:xfrm>
          <a:prstGeom prst="line">
            <a:avLst/>
          </a:prstGeom>
          <a:ln w="1905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5" name="Tableau 4">
            <a:extLst>
              <a:ext uri="{FF2B5EF4-FFF2-40B4-BE49-F238E27FC236}">
                <a16:creationId xmlns:a16="http://schemas.microsoft.com/office/drawing/2014/main" id="{0A5BD82C-EF4A-0386-67D1-51842BA8E1D1}"/>
              </a:ext>
            </a:extLst>
          </p:cNvPr>
          <p:cNvGraphicFramePr>
            <a:graphicFrameLocks noGrp="1"/>
          </p:cNvGraphicFramePr>
          <p:nvPr/>
        </p:nvGraphicFramePr>
        <p:xfrm>
          <a:off x="421236" y="2220165"/>
          <a:ext cx="5674764" cy="1488213"/>
        </p:xfrm>
        <a:graphic>
          <a:graphicData uri="http://schemas.openxmlformats.org/drawingml/2006/table">
            <a:tbl>
              <a:tblPr firstRow="1" bandRow="1">
                <a:tableStyleId>{5940675A-B579-460E-94D1-54222C63F5DA}</a:tableStyleId>
              </a:tblPr>
              <a:tblGrid>
                <a:gridCol w="2837382">
                  <a:extLst>
                    <a:ext uri="{9D8B030D-6E8A-4147-A177-3AD203B41FA5}">
                      <a16:colId xmlns:a16="http://schemas.microsoft.com/office/drawing/2014/main" val="20000"/>
                    </a:ext>
                  </a:extLst>
                </a:gridCol>
                <a:gridCol w="2837382">
                  <a:extLst>
                    <a:ext uri="{9D8B030D-6E8A-4147-A177-3AD203B41FA5}">
                      <a16:colId xmlns:a16="http://schemas.microsoft.com/office/drawing/2014/main" val="20001"/>
                    </a:ext>
                  </a:extLst>
                </a:gridCol>
              </a:tblGrid>
              <a:tr h="484998">
                <a:tc>
                  <a:txBody>
                    <a:bodyPr/>
                    <a:lstStyle/>
                    <a:p>
                      <a:r>
                        <a:rPr lang="fr-FR" sz="1400" dirty="0">
                          <a:latin typeface="Avenir Next LT Pro" panose="020B0504020202020204" pitchFamily="34" charset="0"/>
                          <a:ea typeface="Cambria" panose="02040503050406030204" pitchFamily="18" charset="0"/>
                          <a:cs typeface="Arial" panose="020B0604020202020204" pitchFamily="34" charset="0"/>
                        </a:rPr>
                        <a:t>Nom :</a:t>
                      </a:r>
                    </a:p>
                  </a:txBody>
                  <a:tcPr/>
                </a:tc>
                <a:tc>
                  <a:txBody>
                    <a:bodyPr/>
                    <a:lstStyle/>
                    <a:p>
                      <a:r>
                        <a:rPr lang="fr-FR" sz="1400" dirty="0">
                          <a:latin typeface="Avenir Next LT Pro" panose="020B0504020202020204" pitchFamily="34" charset="0"/>
                          <a:ea typeface="Cambria" panose="02040503050406030204" pitchFamily="18" charset="0"/>
                          <a:cs typeface="Arial" panose="020B0604020202020204" pitchFamily="34" charset="0"/>
                        </a:rPr>
                        <a:t>Prénom :</a:t>
                      </a:r>
                    </a:p>
                  </a:txBody>
                  <a:tcPr/>
                </a:tc>
                <a:extLst>
                  <a:ext uri="{0D108BD9-81ED-4DB2-BD59-A6C34878D82A}">
                    <a16:rowId xmlns:a16="http://schemas.microsoft.com/office/drawing/2014/main" val="10000"/>
                  </a:ext>
                </a:extLst>
              </a:tr>
              <a:tr h="518217">
                <a:tc>
                  <a:txBody>
                    <a:bodyPr/>
                    <a:lstStyle/>
                    <a:p>
                      <a:r>
                        <a:rPr lang="fr-FR" sz="1400" dirty="0">
                          <a:latin typeface="Avenir Next LT Pro" panose="020B0504020202020204" pitchFamily="34" charset="0"/>
                          <a:ea typeface="Cambria" panose="02040503050406030204" pitchFamily="18" charset="0"/>
                          <a:cs typeface="Arial" panose="020B0604020202020204" pitchFamily="34" charset="0"/>
                        </a:rPr>
                        <a:t>Fonction : 	</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fr-FR" sz="1400" dirty="0">
                          <a:latin typeface="Avenir Next LT Pro" panose="020B0504020202020204" pitchFamily="34" charset="0"/>
                          <a:ea typeface="Cambria" panose="02040503050406030204" pitchFamily="18" charset="0"/>
                          <a:cs typeface="Arial" panose="020B0604020202020204" pitchFamily="34" charset="0"/>
                        </a:rPr>
                        <a:t>E-mail : </a:t>
                      </a:r>
                    </a:p>
                    <a:p>
                      <a:endParaRPr lang="fr-FR" sz="1400" dirty="0">
                        <a:latin typeface="Avenir Next LT Pro" panose="020B0504020202020204" pitchFamily="34" charset="0"/>
                        <a:ea typeface="Cambria" panose="02040503050406030204" pitchFamily="18" charset="0"/>
                        <a:cs typeface="Arial" panose="020B0604020202020204" pitchFamily="34" charset="0"/>
                      </a:endParaRPr>
                    </a:p>
                  </a:txBody>
                  <a:tcPr/>
                </a:tc>
                <a:extLst>
                  <a:ext uri="{0D108BD9-81ED-4DB2-BD59-A6C34878D82A}">
                    <a16:rowId xmlns:a16="http://schemas.microsoft.com/office/drawing/2014/main" val="10001"/>
                  </a:ext>
                </a:extLst>
              </a:tr>
              <a:tr h="484998">
                <a:tc>
                  <a:txBody>
                    <a:bodyPr/>
                    <a:lstStyle/>
                    <a:p>
                      <a:r>
                        <a:rPr lang="fr-FR" sz="1400" dirty="0">
                          <a:latin typeface="Avenir Next LT Pro" panose="020B0504020202020204" pitchFamily="34" charset="0"/>
                          <a:ea typeface="Cambria" panose="02040503050406030204" pitchFamily="18" charset="0"/>
                          <a:cs typeface="Arial" panose="020B0604020202020204" pitchFamily="34" charset="0"/>
                        </a:rPr>
                        <a:t>Tél.</a:t>
                      </a:r>
                      <a:r>
                        <a:rPr lang="fr-FR" sz="1400" baseline="0" dirty="0">
                          <a:latin typeface="Avenir Next LT Pro" panose="020B0504020202020204" pitchFamily="34" charset="0"/>
                          <a:ea typeface="Cambria" panose="02040503050406030204" pitchFamily="18" charset="0"/>
                          <a:cs typeface="Arial" panose="020B0604020202020204" pitchFamily="34" charset="0"/>
                        </a:rPr>
                        <a:t> </a:t>
                      </a:r>
                      <a:r>
                        <a:rPr lang="fr-FR" sz="1400" dirty="0">
                          <a:latin typeface="Avenir Next LT Pro" panose="020B0504020202020204" pitchFamily="34" charset="0"/>
                          <a:ea typeface="Cambria" panose="02040503050406030204" pitchFamily="18" charset="0"/>
                          <a:cs typeface="Arial" panose="020B0604020202020204" pitchFamily="34" charset="0"/>
                        </a:rPr>
                        <a:t>Fixe : </a:t>
                      </a:r>
                    </a:p>
                  </a:txBody>
                  <a:tcPr/>
                </a:tc>
                <a:tc>
                  <a:txBody>
                    <a:bodyPr/>
                    <a:lstStyle/>
                    <a:p>
                      <a:r>
                        <a:rPr lang="fr-FR" sz="1400" dirty="0">
                          <a:latin typeface="Avenir Next LT Pro" panose="020B0504020202020204" pitchFamily="34" charset="0"/>
                          <a:ea typeface="Cambria" panose="02040503050406030204" pitchFamily="18" charset="0"/>
                          <a:cs typeface="Arial" panose="020B0604020202020204" pitchFamily="34" charset="0"/>
                        </a:rPr>
                        <a:t>Tél.</a:t>
                      </a:r>
                      <a:r>
                        <a:rPr lang="fr-FR" sz="1400" baseline="0" dirty="0">
                          <a:latin typeface="Avenir Next LT Pro" panose="020B0504020202020204" pitchFamily="34" charset="0"/>
                          <a:ea typeface="Cambria" panose="02040503050406030204" pitchFamily="18" charset="0"/>
                          <a:cs typeface="Arial" panose="020B0604020202020204" pitchFamily="34" charset="0"/>
                        </a:rPr>
                        <a:t> </a:t>
                      </a:r>
                      <a:r>
                        <a:rPr lang="fr-FR" sz="1400" dirty="0">
                          <a:latin typeface="Avenir Next LT Pro" panose="020B0504020202020204" pitchFamily="34" charset="0"/>
                          <a:ea typeface="Cambria" panose="02040503050406030204" pitchFamily="18" charset="0"/>
                          <a:cs typeface="Arial" panose="020B0604020202020204" pitchFamily="34" charset="0"/>
                        </a:rPr>
                        <a:t>Mobile : </a:t>
                      </a:r>
                    </a:p>
                  </a:txBody>
                  <a:tcPr/>
                </a:tc>
                <a:extLst>
                  <a:ext uri="{0D108BD9-81ED-4DB2-BD59-A6C34878D82A}">
                    <a16:rowId xmlns:a16="http://schemas.microsoft.com/office/drawing/2014/main" val="10002"/>
                  </a:ext>
                </a:extLst>
              </a:tr>
            </a:tbl>
          </a:graphicData>
        </a:graphic>
      </p:graphicFrame>
      <p:graphicFrame>
        <p:nvGraphicFramePr>
          <p:cNvPr id="6" name="Tableau 5">
            <a:extLst>
              <a:ext uri="{FF2B5EF4-FFF2-40B4-BE49-F238E27FC236}">
                <a16:creationId xmlns:a16="http://schemas.microsoft.com/office/drawing/2014/main" id="{296C5D4F-A200-37A9-FEEB-FCB222299726}"/>
              </a:ext>
            </a:extLst>
          </p:cNvPr>
          <p:cNvGraphicFramePr>
            <a:graphicFrameLocks noGrp="1"/>
          </p:cNvGraphicFramePr>
          <p:nvPr/>
        </p:nvGraphicFramePr>
        <p:xfrm>
          <a:off x="421236" y="4711474"/>
          <a:ext cx="5682786" cy="1488213"/>
        </p:xfrm>
        <a:graphic>
          <a:graphicData uri="http://schemas.openxmlformats.org/drawingml/2006/table">
            <a:tbl>
              <a:tblPr firstRow="1" bandRow="1">
                <a:tableStyleId>{5940675A-B579-460E-94D1-54222C63F5DA}</a:tableStyleId>
              </a:tblPr>
              <a:tblGrid>
                <a:gridCol w="2841393">
                  <a:extLst>
                    <a:ext uri="{9D8B030D-6E8A-4147-A177-3AD203B41FA5}">
                      <a16:colId xmlns:a16="http://schemas.microsoft.com/office/drawing/2014/main" val="20000"/>
                    </a:ext>
                  </a:extLst>
                </a:gridCol>
                <a:gridCol w="2841393">
                  <a:extLst>
                    <a:ext uri="{9D8B030D-6E8A-4147-A177-3AD203B41FA5}">
                      <a16:colId xmlns:a16="http://schemas.microsoft.com/office/drawing/2014/main" val="20001"/>
                    </a:ext>
                  </a:extLst>
                </a:gridCol>
              </a:tblGrid>
              <a:tr h="484998">
                <a:tc>
                  <a:txBody>
                    <a:bodyPr/>
                    <a:lstStyle/>
                    <a:p>
                      <a:r>
                        <a:rPr lang="fr-FR" sz="1400" dirty="0">
                          <a:latin typeface="Avenir Next LT Pro" panose="020B0504020202020204" pitchFamily="34" charset="0"/>
                          <a:ea typeface="Cambria" panose="02040503050406030204" pitchFamily="18" charset="0"/>
                          <a:cs typeface="Arial" panose="020B0604020202020204" pitchFamily="34" charset="0"/>
                        </a:rPr>
                        <a:t>Nom :</a:t>
                      </a:r>
                    </a:p>
                  </a:txBody>
                  <a:tcPr/>
                </a:tc>
                <a:tc>
                  <a:txBody>
                    <a:bodyPr/>
                    <a:lstStyle/>
                    <a:p>
                      <a:r>
                        <a:rPr lang="fr-FR" sz="1400" dirty="0">
                          <a:latin typeface="Avenir Next LT Pro" panose="020B0504020202020204" pitchFamily="34" charset="0"/>
                          <a:ea typeface="Cambria" panose="02040503050406030204" pitchFamily="18" charset="0"/>
                          <a:cs typeface="Arial" panose="020B0604020202020204" pitchFamily="34" charset="0"/>
                        </a:rPr>
                        <a:t>Prénom :</a:t>
                      </a:r>
                    </a:p>
                  </a:txBody>
                  <a:tcPr/>
                </a:tc>
                <a:extLst>
                  <a:ext uri="{0D108BD9-81ED-4DB2-BD59-A6C34878D82A}">
                    <a16:rowId xmlns:a16="http://schemas.microsoft.com/office/drawing/2014/main" val="10000"/>
                  </a:ext>
                </a:extLst>
              </a:tr>
              <a:tr h="518217">
                <a:tc>
                  <a:txBody>
                    <a:bodyPr/>
                    <a:lstStyle/>
                    <a:p>
                      <a:r>
                        <a:rPr lang="fr-FR" sz="1400" dirty="0">
                          <a:latin typeface="Avenir Next LT Pro" panose="020B0504020202020204" pitchFamily="34" charset="0"/>
                          <a:ea typeface="Cambria" panose="02040503050406030204" pitchFamily="18" charset="0"/>
                          <a:cs typeface="Arial" panose="020B0604020202020204" pitchFamily="34" charset="0"/>
                        </a:rPr>
                        <a:t>Fonction : 	</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fr-FR" sz="1400" dirty="0">
                          <a:latin typeface="Avenir Next LT Pro" panose="020B0504020202020204" pitchFamily="34" charset="0"/>
                          <a:ea typeface="Cambria" panose="02040503050406030204" pitchFamily="18" charset="0"/>
                          <a:cs typeface="Arial" panose="020B0604020202020204" pitchFamily="34" charset="0"/>
                        </a:rPr>
                        <a:t>E-mail : </a:t>
                      </a:r>
                    </a:p>
                    <a:p>
                      <a:endParaRPr lang="fr-FR" sz="1400" dirty="0">
                        <a:latin typeface="Avenir Next LT Pro" panose="020B0504020202020204" pitchFamily="34" charset="0"/>
                        <a:ea typeface="Cambria" panose="02040503050406030204" pitchFamily="18" charset="0"/>
                        <a:cs typeface="Arial" panose="020B0604020202020204" pitchFamily="34" charset="0"/>
                      </a:endParaRPr>
                    </a:p>
                  </a:txBody>
                  <a:tcPr/>
                </a:tc>
                <a:extLst>
                  <a:ext uri="{0D108BD9-81ED-4DB2-BD59-A6C34878D82A}">
                    <a16:rowId xmlns:a16="http://schemas.microsoft.com/office/drawing/2014/main" val="10001"/>
                  </a:ext>
                </a:extLst>
              </a:tr>
              <a:tr h="484998">
                <a:tc>
                  <a:txBody>
                    <a:bodyPr/>
                    <a:lstStyle/>
                    <a:p>
                      <a:r>
                        <a:rPr lang="fr-FR" sz="1400" dirty="0">
                          <a:latin typeface="Avenir Next LT Pro" panose="020B0504020202020204" pitchFamily="34" charset="0"/>
                          <a:ea typeface="Cambria" panose="02040503050406030204" pitchFamily="18" charset="0"/>
                          <a:cs typeface="Arial" panose="020B0604020202020204" pitchFamily="34" charset="0"/>
                        </a:rPr>
                        <a:t>Tél.</a:t>
                      </a:r>
                      <a:r>
                        <a:rPr lang="fr-FR" sz="1400" baseline="0" dirty="0">
                          <a:latin typeface="Avenir Next LT Pro" panose="020B0504020202020204" pitchFamily="34" charset="0"/>
                          <a:ea typeface="Cambria" panose="02040503050406030204" pitchFamily="18" charset="0"/>
                          <a:cs typeface="Arial" panose="020B0604020202020204" pitchFamily="34" charset="0"/>
                        </a:rPr>
                        <a:t> </a:t>
                      </a:r>
                      <a:r>
                        <a:rPr lang="fr-FR" sz="1400" dirty="0">
                          <a:latin typeface="Avenir Next LT Pro" panose="020B0504020202020204" pitchFamily="34" charset="0"/>
                          <a:ea typeface="Cambria" panose="02040503050406030204" pitchFamily="18" charset="0"/>
                          <a:cs typeface="Arial" panose="020B0604020202020204" pitchFamily="34" charset="0"/>
                        </a:rPr>
                        <a:t>Fixe : </a:t>
                      </a:r>
                    </a:p>
                  </a:txBody>
                  <a:tcPr/>
                </a:tc>
                <a:tc>
                  <a:txBody>
                    <a:bodyPr/>
                    <a:lstStyle/>
                    <a:p>
                      <a:r>
                        <a:rPr lang="fr-FR" sz="1400" dirty="0">
                          <a:latin typeface="Avenir Next LT Pro" panose="020B0504020202020204" pitchFamily="34" charset="0"/>
                          <a:ea typeface="Cambria" panose="02040503050406030204" pitchFamily="18" charset="0"/>
                          <a:cs typeface="Arial" panose="020B0604020202020204" pitchFamily="34" charset="0"/>
                        </a:rPr>
                        <a:t>Tél.</a:t>
                      </a:r>
                      <a:r>
                        <a:rPr lang="fr-FR" sz="1400" baseline="0" dirty="0">
                          <a:latin typeface="Avenir Next LT Pro" panose="020B0504020202020204" pitchFamily="34" charset="0"/>
                          <a:ea typeface="Cambria" panose="02040503050406030204" pitchFamily="18" charset="0"/>
                          <a:cs typeface="Arial" panose="020B0604020202020204" pitchFamily="34" charset="0"/>
                        </a:rPr>
                        <a:t> </a:t>
                      </a:r>
                      <a:r>
                        <a:rPr lang="fr-FR" sz="1400" dirty="0">
                          <a:latin typeface="Avenir Next LT Pro" panose="020B0504020202020204" pitchFamily="34" charset="0"/>
                          <a:ea typeface="Cambria" panose="02040503050406030204" pitchFamily="18" charset="0"/>
                          <a:cs typeface="Arial" panose="020B0604020202020204" pitchFamily="34" charset="0"/>
                        </a:rPr>
                        <a:t>Mobile : </a:t>
                      </a:r>
                    </a:p>
                  </a:txBody>
                  <a:tcPr/>
                </a:tc>
                <a:extLst>
                  <a:ext uri="{0D108BD9-81ED-4DB2-BD59-A6C34878D82A}">
                    <a16:rowId xmlns:a16="http://schemas.microsoft.com/office/drawing/2014/main" val="10002"/>
                  </a:ext>
                </a:extLst>
              </a:tr>
            </a:tbl>
          </a:graphicData>
        </a:graphic>
      </p:graphicFrame>
      <p:sp>
        <p:nvSpPr>
          <p:cNvPr id="7" name="Rectangle 6">
            <a:extLst>
              <a:ext uri="{FF2B5EF4-FFF2-40B4-BE49-F238E27FC236}">
                <a16:creationId xmlns:a16="http://schemas.microsoft.com/office/drawing/2014/main" id="{1DF29146-4315-80CB-5971-DF486C4AF749}"/>
              </a:ext>
            </a:extLst>
          </p:cNvPr>
          <p:cNvSpPr/>
          <p:nvPr/>
        </p:nvSpPr>
        <p:spPr>
          <a:xfrm>
            <a:off x="574768" y="4133290"/>
            <a:ext cx="2441148" cy="338554"/>
          </a:xfrm>
          <a:prstGeom prst="rect">
            <a:avLst/>
          </a:prstGeom>
          <a:solidFill>
            <a:srgbClr val="C00000"/>
          </a:solidFill>
        </p:spPr>
        <p:txBody>
          <a:bodyPr wrap="square">
            <a:spAutoFit/>
          </a:bodyPr>
          <a:lstStyle/>
          <a:p>
            <a:r>
              <a:rPr lang="fr-FR" sz="1600" b="1" dirty="0">
                <a:solidFill>
                  <a:schemeClr val="bg1"/>
                </a:solidFill>
                <a:latin typeface="Avenir Next LT Pro" panose="020B0504020202020204" pitchFamily="34" charset="0"/>
                <a:ea typeface="Cambria" panose="02040503050406030204" pitchFamily="18" charset="0"/>
              </a:rPr>
              <a:t>Le(s) partenaire(s) :</a:t>
            </a:r>
          </a:p>
        </p:txBody>
      </p:sp>
      <p:sp>
        <p:nvSpPr>
          <p:cNvPr id="8" name="Rectangle 7">
            <a:extLst>
              <a:ext uri="{FF2B5EF4-FFF2-40B4-BE49-F238E27FC236}">
                <a16:creationId xmlns:a16="http://schemas.microsoft.com/office/drawing/2014/main" id="{9EA90E1B-D947-12A8-B4E7-CCB13734B81C}"/>
              </a:ext>
            </a:extLst>
          </p:cNvPr>
          <p:cNvSpPr/>
          <p:nvPr/>
        </p:nvSpPr>
        <p:spPr>
          <a:xfrm>
            <a:off x="590812" y="1662424"/>
            <a:ext cx="5821420" cy="338554"/>
          </a:xfrm>
          <a:prstGeom prst="rect">
            <a:avLst/>
          </a:prstGeom>
          <a:solidFill>
            <a:srgbClr val="C00000"/>
          </a:solidFill>
        </p:spPr>
        <p:txBody>
          <a:bodyPr wrap="square">
            <a:spAutoFit/>
          </a:bodyPr>
          <a:lstStyle/>
          <a:p>
            <a:r>
              <a:rPr lang="fr-FR" sz="1600" b="1" dirty="0">
                <a:solidFill>
                  <a:schemeClr val="bg1"/>
                </a:solidFill>
                <a:latin typeface="Avenir Next LT Pro" panose="020B0504020202020204" pitchFamily="34" charset="0"/>
                <a:ea typeface="Cambria" panose="02040503050406030204" pitchFamily="18" charset="0"/>
              </a:rPr>
              <a:t>Le(s) porteur(s) du projet au sein de l’organisation :</a:t>
            </a:r>
          </a:p>
        </p:txBody>
      </p:sp>
      <p:graphicFrame>
        <p:nvGraphicFramePr>
          <p:cNvPr id="23" name="Tableau 22">
            <a:extLst>
              <a:ext uri="{FF2B5EF4-FFF2-40B4-BE49-F238E27FC236}">
                <a16:creationId xmlns:a16="http://schemas.microsoft.com/office/drawing/2014/main" id="{0662BB3B-8E3D-D7DB-BB30-E994362C5FC0}"/>
              </a:ext>
            </a:extLst>
          </p:cNvPr>
          <p:cNvGraphicFramePr>
            <a:graphicFrameLocks noGrp="1"/>
          </p:cNvGraphicFramePr>
          <p:nvPr/>
        </p:nvGraphicFramePr>
        <p:xfrm>
          <a:off x="6195152" y="2220165"/>
          <a:ext cx="5674764" cy="1488213"/>
        </p:xfrm>
        <a:graphic>
          <a:graphicData uri="http://schemas.openxmlformats.org/drawingml/2006/table">
            <a:tbl>
              <a:tblPr firstRow="1" bandRow="1">
                <a:tableStyleId>{5940675A-B579-460E-94D1-54222C63F5DA}</a:tableStyleId>
              </a:tblPr>
              <a:tblGrid>
                <a:gridCol w="2837382">
                  <a:extLst>
                    <a:ext uri="{9D8B030D-6E8A-4147-A177-3AD203B41FA5}">
                      <a16:colId xmlns:a16="http://schemas.microsoft.com/office/drawing/2014/main" val="3416394589"/>
                    </a:ext>
                  </a:extLst>
                </a:gridCol>
                <a:gridCol w="2837382">
                  <a:extLst>
                    <a:ext uri="{9D8B030D-6E8A-4147-A177-3AD203B41FA5}">
                      <a16:colId xmlns:a16="http://schemas.microsoft.com/office/drawing/2014/main" val="3260370064"/>
                    </a:ext>
                  </a:extLst>
                </a:gridCol>
              </a:tblGrid>
              <a:tr h="484998">
                <a:tc>
                  <a:txBody>
                    <a:bodyPr/>
                    <a:lstStyle/>
                    <a:p>
                      <a:r>
                        <a:rPr lang="fr-FR" sz="1400" dirty="0">
                          <a:latin typeface="Avenir Next LT Pro" panose="020B0504020202020204" pitchFamily="34" charset="0"/>
                          <a:ea typeface="Cambria" panose="02040503050406030204" pitchFamily="18" charset="0"/>
                          <a:cs typeface="Arial" panose="020B0604020202020204" pitchFamily="34" charset="0"/>
                        </a:rPr>
                        <a:t>Nom :</a:t>
                      </a:r>
                    </a:p>
                  </a:txBody>
                  <a:tcPr/>
                </a:tc>
                <a:tc>
                  <a:txBody>
                    <a:bodyPr/>
                    <a:lstStyle/>
                    <a:p>
                      <a:r>
                        <a:rPr lang="fr-FR" sz="1400" dirty="0">
                          <a:latin typeface="Avenir Next LT Pro" panose="020B0504020202020204" pitchFamily="34" charset="0"/>
                          <a:ea typeface="Cambria" panose="02040503050406030204" pitchFamily="18" charset="0"/>
                          <a:cs typeface="Arial" panose="020B0604020202020204" pitchFamily="34" charset="0"/>
                        </a:rPr>
                        <a:t>Prénom :</a:t>
                      </a:r>
                    </a:p>
                  </a:txBody>
                  <a:tcPr/>
                </a:tc>
                <a:extLst>
                  <a:ext uri="{0D108BD9-81ED-4DB2-BD59-A6C34878D82A}">
                    <a16:rowId xmlns:a16="http://schemas.microsoft.com/office/drawing/2014/main" val="2055114853"/>
                  </a:ext>
                </a:extLst>
              </a:tr>
              <a:tr h="518217">
                <a:tc>
                  <a:txBody>
                    <a:bodyPr/>
                    <a:lstStyle/>
                    <a:p>
                      <a:r>
                        <a:rPr lang="fr-FR" sz="1400" dirty="0">
                          <a:latin typeface="Avenir Next LT Pro" panose="020B0504020202020204" pitchFamily="34" charset="0"/>
                          <a:ea typeface="Cambria" panose="02040503050406030204" pitchFamily="18" charset="0"/>
                          <a:cs typeface="Arial" panose="020B0604020202020204" pitchFamily="34" charset="0"/>
                        </a:rPr>
                        <a:t>Fonction : 	</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fr-FR" sz="1400" dirty="0">
                          <a:latin typeface="Avenir Next LT Pro" panose="020B0504020202020204" pitchFamily="34" charset="0"/>
                          <a:ea typeface="Cambria" panose="02040503050406030204" pitchFamily="18" charset="0"/>
                          <a:cs typeface="Arial" panose="020B0604020202020204" pitchFamily="34" charset="0"/>
                        </a:rPr>
                        <a:t>E-mail : </a:t>
                      </a:r>
                    </a:p>
                    <a:p>
                      <a:endParaRPr lang="fr-FR" sz="1400" dirty="0">
                        <a:latin typeface="Avenir Next LT Pro" panose="020B0504020202020204" pitchFamily="34" charset="0"/>
                        <a:ea typeface="Cambria" panose="02040503050406030204" pitchFamily="18" charset="0"/>
                        <a:cs typeface="Arial" panose="020B0604020202020204" pitchFamily="34" charset="0"/>
                      </a:endParaRPr>
                    </a:p>
                  </a:txBody>
                  <a:tcPr/>
                </a:tc>
                <a:extLst>
                  <a:ext uri="{0D108BD9-81ED-4DB2-BD59-A6C34878D82A}">
                    <a16:rowId xmlns:a16="http://schemas.microsoft.com/office/drawing/2014/main" val="2827961358"/>
                  </a:ext>
                </a:extLst>
              </a:tr>
              <a:tr h="484998">
                <a:tc>
                  <a:txBody>
                    <a:bodyPr/>
                    <a:lstStyle/>
                    <a:p>
                      <a:r>
                        <a:rPr lang="fr-FR" sz="1400" dirty="0">
                          <a:latin typeface="Avenir Next LT Pro" panose="020B0504020202020204" pitchFamily="34" charset="0"/>
                          <a:ea typeface="Cambria" panose="02040503050406030204" pitchFamily="18" charset="0"/>
                          <a:cs typeface="Arial" panose="020B0604020202020204" pitchFamily="34" charset="0"/>
                        </a:rPr>
                        <a:t>Tél.</a:t>
                      </a:r>
                      <a:r>
                        <a:rPr lang="fr-FR" sz="1400" baseline="0" dirty="0">
                          <a:latin typeface="Avenir Next LT Pro" panose="020B0504020202020204" pitchFamily="34" charset="0"/>
                          <a:ea typeface="Cambria" panose="02040503050406030204" pitchFamily="18" charset="0"/>
                          <a:cs typeface="Arial" panose="020B0604020202020204" pitchFamily="34" charset="0"/>
                        </a:rPr>
                        <a:t> </a:t>
                      </a:r>
                      <a:r>
                        <a:rPr lang="fr-FR" sz="1400" dirty="0">
                          <a:latin typeface="Avenir Next LT Pro" panose="020B0504020202020204" pitchFamily="34" charset="0"/>
                          <a:ea typeface="Cambria" panose="02040503050406030204" pitchFamily="18" charset="0"/>
                          <a:cs typeface="Arial" panose="020B0604020202020204" pitchFamily="34" charset="0"/>
                        </a:rPr>
                        <a:t>Fixe : </a:t>
                      </a:r>
                    </a:p>
                  </a:txBody>
                  <a:tcPr/>
                </a:tc>
                <a:tc>
                  <a:txBody>
                    <a:bodyPr/>
                    <a:lstStyle/>
                    <a:p>
                      <a:r>
                        <a:rPr lang="fr-FR" sz="1400" dirty="0">
                          <a:latin typeface="Avenir Next LT Pro" panose="020B0504020202020204" pitchFamily="34" charset="0"/>
                          <a:ea typeface="Cambria" panose="02040503050406030204" pitchFamily="18" charset="0"/>
                          <a:cs typeface="Arial" panose="020B0604020202020204" pitchFamily="34" charset="0"/>
                        </a:rPr>
                        <a:t>Tél.</a:t>
                      </a:r>
                      <a:r>
                        <a:rPr lang="fr-FR" sz="1400" baseline="0" dirty="0">
                          <a:latin typeface="Avenir Next LT Pro" panose="020B0504020202020204" pitchFamily="34" charset="0"/>
                          <a:ea typeface="Cambria" panose="02040503050406030204" pitchFamily="18" charset="0"/>
                          <a:cs typeface="Arial" panose="020B0604020202020204" pitchFamily="34" charset="0"/>
                        </a:rPr>
                        <a:t> </a:t>
                      </a:r>
                      <a:r>
                        <a:rPr lang="fr-FR" sz="1400" dirty="0">
                          <a:latin typeface="Avenir Next LT Pro" panose="020B0504020202020204" pitchFamily="34" charset="0"/>
                          <a:ea typeface="Cambria" panose="02040503050406030204" pitchFamily="18" charset="0"/>
                          <a:cs typeface="Arial" panose="020B0604020202020204" pitchFamily="34" charset="0"/>
                        </a:rPr>
                        <a:t>Mobile : </a:t>
                      </a:r>
                    </a:p>
                  </a:txBody>
                  <a:tcPr/>
                </a:tc>
                <a:extLst>
                  <a:ext uri="{0D108BD9-81ED-4DB2-BD59-A6C34878D82A}">
                    <a16:rowId xmlns:a16="http://schemas.microsoft.com/office/drawing/2014/main" val="764451315"/>
                  </a:ext>
                </a:extLst>
              </a:tr>
            </a:tbl>
          </a:graphicData>
        </a:graphic>
      </p:graphicFrame>
      <p:graphicFrame>
        <p:nvGraphicFramePr>
          <p:cNvPr id="24" name="Tableau 23">
            <a:extLst>
              <a:ext uri="{FF2B5EF4-FFF2-40B4-BE49-F238E27FC236}">
                <a16:creationId xmlns:a16="http://schemas.microsoft.com/office/drawing/2014/main" id="{C52FCD82-8590-EA4A-D2C5-D4465A0AFE0D}"/>
              </a:ext>
            </a:extLst>
          </p:cNvPr>
          <p:cNvGraphicFramePr>
            <a:graphicFrameLocks noGrp="1"/>
          </p:cNvGraphicFramePr>
          <p:nvPr/>
        </p:nvGraphicFramePr>
        <p:xfrm>
          <a:off x="6195152" y="4711474"/>
          <a:ext cx="5682786" cy="1488213"/>
        </p:xfrm>
        <a:graphic>
          <a:graphicData uri="http://schemas.openxmlformats.org/drawingml/2006/table">
            <a:tbl>
              <a:tblPr firstRow="1" bandRow="1">
                <a:tableStyleId>{5940675A-B579-460E-94D1-54222C63F5DA}</a:tableStyleId>
              </a:tblPr>
              <a:tblGrid>
                <a:gridCol w="2841393">
                  <a:extLst>
                    <a:ext uri="{9D8B030D-6E8A-4147-A177-3AD203B41FA5}">
                      <a16:colId xmlns:a16="http://schemas.microsoft.com/office/drawing/2014/main" val="2169717081"/>
                    </a:ext>
                  </a:extLst>
                </a:gridCol>
                <a:gridCol w="2841393">
                  <a:extLst>
                    <a:ext uri="{9D8B030D-6E8A-4147-A177-3AD203B41FA5}">
                      <a16:colId xmlns:a16="http://schemas.microsoft.com/office/drawing/2014/main" val="55187518"/>
                    </a:ext>
                  </a:extLst>
                </a:gridCol>
              </a:tblGrid>
              <a:tr h="484998">
                <a:tc>
                  <a:txBody>
                    <a:bodyPr/>
                    <a:lstStyle/>
                    <a:p>
                      <a:r>
                        <a:rPr lang="fr-FR" sz="1400" dirty="0">
                          <a:latin typeface="Avenir Next LT Pro" panose="020B0504020202020204" pitchFamily="34" charset="0"/>
                          <a:ea typeface="Cambria" panose="02040503050406030204" pitchFamily="18" charset="0"/>
                          <a:cs typeface="Arial" panose="020B0604020202020204" pitchFamily="34" charset="0"/>
                        </a:rPr>
                        <a:t>Nom :</a:t>
                      </a:r>
                    </a:p>
                  </a:txBody>
                  <a:tcPr/>
                </a:tc>
                <a:tc>
                  <a:txBody>
                    <a:bodyPr/>
                    <a:lstStyle/>
                    <a:p>
                      <a:r>
                        <a:rPr lang="fr-FR" sz="1400" dirty="0">
                          <a:latin typeface="Avenir Next LT Pro" panose="020B0504020202020204" pitchFamily="34" charset="0"/>
                          <a:ea typeface="Cambria" panose="02040503050406030204" pitchFamily="18" charset="0"/>
                          <a:cs typeface="Arial" panose="020B0604020202020204" pitchFamily="34" charset="0"/>
                        </a:rPr>
                        <a:t>Prénom :</a:t>
                      </a:r>
                    </a:p>
                  </a:txBody>
                  <a:tcPr/>
                </a:tc>
                <a:extLst>
                  <a:ext uri="{0D108BD9-81ED-4DB2-BD59-A6C34878D82A}">
                    <a16:rowId xmlns:a16="http://schemas.microsoft.com/office/drawing/2014/main" val="1582750748"/>
                  </a:ext>
                </a:extLst>
              </a:tr>
              <a:tr h="518217">
                <a:tc>
                  <a:txBody>
                    <a:bodyPr/>
                    <a:lstStyle/>
                    <a:p>
                      <a:r>
                        <a:rPr lang="fr-FR" sz="1400" dirty="0">
                          <a:latin typeface="Avenir Next LT Pro" panose="020B0504020202020204" pitchFamily="34" charset="0"/>
                          <a:ea typeface="Cambria" panose="02040503050406030204" pitchFamily="18" charset="0"/>
                          <a:cs typeface="Arial" panose="020B0604020202020204" pitchFamily="34" charset="0"/>
                        </a:rPr>
                        <a:t>Fonction : 	</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fr-FR" sz="1400" dirty="0">
                          <a:latin typeface="Avenir Next LT Pro" panose="020B0504020202020204" pitchFamily="34" charset="0"/>
                          <a:ea typeface="Cambria" panose="02040503050406030204" pitchFamily="18" charset="0"/>
                          <a:cs typeface="Arial" panose="020B0604020202020204" pitchFamily="34" charset="0"/>
                        </a:rPr>
                        <a:t>E-mail : </a:t>
                      </a:r>
                    </a:p>
                    <a:p>
                      <a:endParaRPr lang="fr-FR" sz="1400" dirty="0">
                        <a:latin typeface="Avenir Next LT Pro" panose="020B0504020202020204" pitchFamily="34" charset="0"/>
                        <a:ea typeface="Cambria" panose="02040503050406030204" pitchFamily="18" charset="0"/>
                        <a:cs typeface="Arial" panose="020B0604020202020204" pitchFamily="34" charset="0"/>
                      </a:endParaRPr>
                    </a:p>
                  </a:txBody>
                  <a:tcPr/>
                </a:tc>
                <a:extLst>
                  <a:ext uri="{0D108BD9-81ED-4DB2-BD59-A6C34878D82A}">
                    <a16:rowId xmlns:a16="http://schemas.microsoft.com/office/drawing/2014/main" val="3854995112"/>
                  </a:ext>
                </a:extLst>
              </a:tr>
              <a:tr h="484998">
                <a:tc>
                  <a:txBody>
                    <a:bodyPr/>
                    <a:lstStyle/>
                    <a:p>
                      <a:r>
                        <a:rPr lang="fr-FR" sz="1400" dirty="0">
                          <a:latin typeface="Avenir Next LT Pro" panose="020B0504020202020204" pitchFamily="34" charset="0"/>
                          <a:ea typeface="Cambria" panose="02040503050406030204" pitchFamily="18" charset="0"/>
                          <a:cs typeface="Arial" panose="020B0604020202020204" pitchFamily="34" charset="0"/>
                        </a:rPr>
                        <a:t>Tél.</a:t>
                      </a:r>
                      <a:r>
                        <a:rPr lang="fr-FR" sz="1400" baseline="0" dirty="0">
                          <a:latin typeface="Avenir Next LT Pro" panose="020B0504020202020204" pitchFamily="34" charset="0"/>
                          <a:ea typeface="Cambria" panose="02040503050406030204" pitchFamily="18" charset="0"/>
                          <a:cs typeface="Arial" panose="020B0604020202020204" pitchFamily="34" charset="0"/>
                        </a:rPr>
                        <a:t> </a:t>
                      </a:r>
                      <a:r>
                        <a:rPr lang="fr-FR" sz="1400" dirty="0">
                          <a:latin typeface="Avenir Next LT Pro" panose="020B0504020202020204" pitchFamily="34" charset="0"/>
                          <a:ea typeface="Cambria" panose="02040503050406030204" pitchFamily="18" charset="0"/>
                          <a:cs typeface="Arial" panose="020B0604020202020204" pitchFamily="34" charset="0"/>
                        </a:rPr>
                        <a:t>Fixe : </a:t>
                      </a:r>
                    </a:p>
                  </a:txBody>
                  <a:tcPr/>
                </a:tc>
                <a:tc>
                  <a:txBody>
                    <a:bodyPr/>
                    <a:lstStyle/>
                    <a:p>
                      <a:r>
                        <a:rPr lang="fr-FR" sz="1400" dirty="0">
                          <a:latin typeface="Avenir Next LT Pro" panose="020B0504020202020204" pitchFamily="34" charset="0"/>
                          <a:ea typeface="Cambria" panose="02040503050406030204" pitchFamily="18" charset="0"/>
                          <a:cs typeface="Arial" panose="020B0604020202020204" pitchFamily="34" charset="0"/>
                        </a:rPr>
                        <a:t>Tél.</a:t>
                      </a:r>
                      <a:r>
                        <a:rPr lang="fr-FR" sz="1400" baseline="0" dirty="0">
                          <a:latin typeface="Avenir Next LT Pro" panose="020B0504020202020204" pitchFamily="34" charset="0"/>
                          <a:ea typeface="Cambria" panose="02040503050406030204" pitchFamily="18" charset="0"/>
                          <a:cs typeface="Arial" panose="020B0604020202020204" pitchFamily="34" charset="0"/>
                        </a:rPr>
                        <a:t> </a:t>
                      </a:r>
                      <a:r>
                        <a:rPr lang="fr-FR" sz="1400" dirty="0">
                          <a:latin typeface="Avenir Next LT Pro" panose="020B0504020202020204" pitchFamily="34" charset="0"/>
                          <a:ea typeface="Cambria" panose="02040503050406030204" pitchFamily="18" charset="0"/>
                          <a:cs typeface="Arial" panose="020B0604020202020204" pitchFamily="34" charset="0"/>
                        </a:rPr>
                        <a:t>Mobile : </a:t>
                      </a:r>
                    </a:p>
                  </a:txBody>
                  <a:tcPr/>
                </a:tc>
                <a:extLst>
                  <a:ext uri="{0D108BD9-81ED-4DB2-BD59-A6C34878D82A}">
                    <a16:rowId xmlns:a16="http://schemas.microsoft.com/office/drawing/2014/main" val="400890632"/>
                  </a:ext>
                </a:extLst>
              </a:tr>
            </a:tbl>
          </a:graphicData>
        </a:graphic>
      </p:graphicFrame>
    </p:spTree>
    <p:extLst>
      <p:ext uri="{BB962C8B-B14F-4D97-AF65-F5344CB8AC3E}">
        <p14:creationId xmlns:p14="http://schemas.microsoft.com/office/powerpoint/2010/main" val="2477957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6C6F7D7A-D2B4-8C64-E29B-E210DCAB5DC9}"/>
              </a:ext>
            </a:extLst>
          </p:cNvPr>
          <p:cNvSpPr txBox="1">
            <a:spLocks/>
          </p:cNvSpPr>
          <p:nvPr/>
        </p:nvSpPr>
        <p:spPr>
          <a:xfrm>
            <a:off x="-2009227" y="643336"/>
            <a:ext cx="9586913" cy="821294"/>
          </a:xfrm>
          <a:prstGeom prst="rect">
            <a:avLst/>
          </a:prstGeom>
        </p:spPr>
        <p:txBody>
          <a:bodyPr/>
          <a:lstStyle>
            <a:lvl1pPr algn="ctr">
              <a:lnSpc>
                <a:spcPct val="90000"/>
              </a:lnSpc>
              <a:spcBef>
                <a:spcPct val="0"/>
              </a:spcBef>
              <a:buNone/>
              <a:defRPr sz="2000" b="0" i="0" spc="6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fr-FR" dirty="0">
                <a:solidFill>
                  <a:schemeClr val="tx1"/>
                </a:solidFill>
              </a:rPr>
              <a:t>VOTRE RÉALISATION</a:t>
            </a:r>
          </a:p>
          <a:p>
            <a:endParaRPr lang="fr-FR" dirty="0">
              <a:solidFill>
                <a:schemeClr val="tx1"/>
              </a:solidFill>
            </a:endParaRPr>
          </a:p>
        </p:txBody>
      </p:sp>
      <p:cxnSp>
        <p:nvCxnSpPr>
          <p:cNvPr id="4" name="Connecteur droit 3">
            <a:extLst>
              <a:ext uri="{FF2B5EF4-FFF2-40B4-BE49-F238E27FC236}">
                <a16:creationId xmlns:a16="http://schemas.microsoft.com/office/drawing/2014/main" id="{09E5E19C-F0EB-42AE-3C94-513563B5ADCD}"/>
              </a:ext>
            </a:extLst>
          </p:cNvPr>
          <p:cNvCxnSpPr>
            <a:cxnSpLocks/>
          </p:cNvCxnSpPr>
          <p:nvPr/>
        </p:nvCxnSpPr>
        <p:spPr>
          <a:xfrm>
            <a:off x="681225" y="1058035"/>
            <a:ext cx="9065244" cy="0"/>
          </a:xfrm>
          <a:prstGeom prst="line">
            <a:avLst/>
          </a:prstGeom>
          <a:ln w="1905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2" name="Titre 1">
            <a:extLst>
              <a:ext uri="{FF2B5EF4-FFF2-40B4-BE49-F238E27FC236}">
                <a16:creationId xmlns:a16="http://schemas.microsoft.com/office/drawing/2014/main" id="{02A8E258-ECB9-CB37-6F71-04CD64119C5E}"/>
              </a:ext>
            </a:extLst>
          </p:cNvPr>
          <p:cNvSpPr txBox="1">
            <a:spLocks/>
          </p:cNvSpPr>
          <p:nvPr/>
        </p:nvSpPr>
        <p:spPr>
          <a:xfrm>
            <a:off x="769991" y="1340433"/>
            <a:ext cx="9546269" cy="610550"/>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1800" i="1" dirty="0">
                <a:solidFill>
                  <a:schemeClr val="bg1">
                    <a:lumMod val="50000"/>
                  </a:schemeClr>
                </a:solidFill>
                <a:latin typeface="Arial" panose="020B0604020202020204" pitchFamily="34" charset="0"/>
                <a:ea typeface="Cambria" panose="02040503050406030204" pitchFamily="18" charset="0"/>
                <a:cs typeface="Arial" panose="020B0604020202020204" pitchFamily="34" charset="0"/>
              </a:rPr>
              <a:t>Présentez en 3 lignes votre réalisation telle que vous aimeriez qu’elle soit décrite à d’autres utilisateurs et illustrez-la par une image symbolique.</a:t>
            </a:r>
            <a:endParaRPr lang="fr-FR" i="1" dirty="0">
              <a:solidFill>
                <a:schemeClr val="bg1">
                  <a:lumMod val="50000"/>
                </a:schemeClr>
              </a:solidFill>
              <a:latin typeface="Arial" panose="020B0604020202020204" pitchFamily="34" charset="0"/>
              <a:ea typeface="Cambria" panose="02040503050406030204" pitchFamily="18" charset="0"/>
              <a:cs typeface="Arial" panose="020B0604020202020204" pitchFamily="34" charset="0"/>
            </a:endParaRPr>
          </a:p>
        </p:txBody>
      </p:sp>
      <p:sp>
        <p:nvSpPr>
          <p:cNvPr id="9" name="ZoneTexte 8">
            <a:extLst>
              <a:ext uri="{FF2B5EF4-FFF2-40B4-BE49-F238E27FC236}">
                <a16:creationId xmlns:a16="http://schemas.microsoft.com/office/drawing/2014/main" id="{114A0121-E1ED-8FD9-44A2-C673A6916478}"/>
              </a:ext>
            </a:extLst>
          </p:cNvPr>
          <p:cNvSpPr txBox="1"/>
          <p:nvPr/>
        </p:nvSpPr>
        <p:spPr>
          <a:xfrm>
            <a:off x="737893" y="2491769"/>
            <a:ext cx="9586913" cy="1477328"/>
          </a:xfrm>
          <a:prstGeom prst="rect">
            <a:avLst/>
          </a:prstGeom>
          <a:noFill/>
        </p:spPr>
        <p:txBody>
          <a:bodyPr wrap="square" rtlCol="0">
            <a:spAutoFit/>
          </a:bodyPr>
          <a:lstStyle/>
          <a:p>
            <a:r>
              <a:rPr lang="fr-FR" dirty="0">
                <a:solidFill>
                  <a:schemeClr val="bg1">
                    <a:lumMod val="50000"/>
                  </a:schemeClr>
                </a:solidFill>
              </a:rPr>
              <a:t>,,,,,,,,,,,,,,,,,,,,,,,,,,,,,,,,,,,,,,,,,,,,,,,,,,,,,,,,,,,,,,,,,,,,,,,,,,,,,,,,,,,,,,,,,,,,,,,,,,,,,,,,,,,,,,,,,,,,,,,,,,,,,,,,,,,,,,,,,,,,,,,,,,,,,,,,,,,,,,,,,,,,</a:t>
            </a:r>
          </a:p>
          <a:p>
            <a:endParaRPr lang="fr-FR" dirty="0">
              <a:solidFill>
                <a:schemeClr val="bg1">
                  <a:lumMod val="50000"/>
                </a:schemeClr>
              </a:solidFill>
            </a:endParaRPr>
          </a:p>
          <a:p>
            <a:r>
              <a:rPr lang="fr-FR" dirty="0">
                <a:solidFill>
                  <a:schemeClr val="bg1">
                    <a:lumMod val="50000"/>
                  </a:schemeClr>
                </a:solidFill>
              </a:rPr>
              <a:t>,,,,,,,,,,,,,,,,,,,,,,,,,,,,,,,,,,,,,,,,,,,,,,,,,,,,,,,,,,,,,,,,,,,,,,,,,,,,,,,,,,,,,,,,,,,,,,,,,,,,,,,,,,,,,,,,,,,,,,,,,,,,,,,,,,,,,,,,,,,,,,,,,,,,,,,,,,,,,,,,,,,,</a:t>
            </a:r>
          </a:p>
          <a:p>
            <a:endParaRPr lang="fr-FR" dirty="0">
              <a:solidFill>
                <a:schemeClr val="bg1">
                  <a:lumMod val="50000"/>
                </a:schemeClr>
              </a:solidFill>
            </a:endParaRPr>
          </a:p>
          <a:p>
            <a:r>
              <a:rPr lang="fr-FR" dirty="0">
                <a:solidFill>
                  <a:schemeClr val="bg1">
                    <a:lumMod val="50000"/>
                  </a:schemeClr>
                </a:solidFill>
              </a:rPr>
              <a:t>,,,,,,,,,,,,,,,,,,,,,,,,,,,,,,,,,,,,,,,,,,,,,,,,,,,,,,,,,,,,,,,,,,,,,,,,,,,,,,,,,,,,,,,,,,,,,,,,,,,,,,,,,,,,,,,,,,,,,,,,,,,,,,,,,,,,,,,,,,,,,,,,,,,,,,,,,,,,,,,,,,,,</a:t>
            </a:r>
          </a:p>
        </p:txBody>
      </p:sp>
    </p:spTree>
    <p:extLst>
      <p:ext uri="{BB962C8B-B14F-4D97-AF65-F5344CB8AC3E}">
        <p14:creationId xmlns:p14="http://schemas.microsoft.com/office/powerpoint/2010/main" val="4060062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6C6F7D7A-D2B4-8C64-E29B-E210DCAB5DC9}"/>
              </a:ext>
            </a:extLst>
          </p:cNvPr>
          <p:cNvSpPr txBox="1">
            <a:spLocks/>
          </p:cNvSpPr>
          <p:nvPr/>
        </p:nvSpPr>
        <p:spPr>
          <a:xfrm>
            <a:off x="-199477" y="647388"/>
            <a:ext cx="9586913" cy="821294"/>
          </a:xfrm>
          <a:prstGeom prst="rect">
            <a:avLst/>
          </a:prstGeom>
        </p:spPr>
        <p:txBody>
          <a:bodyPr/>
          <a:lstStyle>
            <a:lvl1pPr algn="ctr">
              <a:lnSpc>
                <a:spcPct val="90000"/>
              </a:lnSpc>
              <a:spcBef>
                <a:spcPct val="0"/>
              </a:spcBef>
              <a:buNone/>
              <a:defRPr sz="2000" b="0" i="0" spc="6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fr-FR" dirty="0">
                <a:solidFill>
                  <a:schemeClr val="tx1"/>
                </a:solidFill>
              </a:rPr>
              <a:t>SOLUTIONS ORACLE ET ENVIRONNEMENT</a:t>
            </a:r>
          </a:p>
          <a:p>
            <a:endParaRPr lang="fr-FR" dirty="0">
              <a:solidFill>
                <a:schemeClr val="tx1"/>
              </a:solidFill>
            </a:endParaRPr>
          </a:p>
        </p:txBody>
      </p:sp>
      <p:cxnSp>
        <p:nvCxnSpPr>
          <p:cNvPr id="4" name="Connecteur droit 3">
            <a:extLst>
              <a:ext uri="{FF2B5EF4-FFF2-40B4-BE49-F238E27FC236}">
                <a16:creationId xmlns:a16="http://schemas.microsoft.com/office/drawing/2014/main" id="{09E5E19C-F0EB-42AE-3C94-513563B5ADCD}"/>
              </a:ext>
            </a:extLst>
          </p:cNvPr>
          <p:cNvCxnSpPr>
            <a:cxnSpLocks/>
          </p:cNvCxnSpPr>
          <p:nvPr/>
        </p:nvCxnSpPr>
        <p:spPr>
          <a:xfrm>
            <a:off x="681225" y="1058035"/>
            <a:ext cx="9065244" cy="0"/>
          </a:xfrm>
          <a:prstGeom prst="line">
            <a:avLst/>
          </a:prstGeom>
          <a:ln w="1905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5" name="Tableau 4">
            <a:extLst>
              <a:ext uri="{FF2B5EF4-FFF2-40B4-BE49-F238E27FC236}">
                <a16:creationId xmlns:a16="http://schemas.microsoft.com/office/drawing/2014/main" id="{DBCAE128-1A09-59C9-D4C4-49D7E3F15C9B}"/>
              </a:ext>
            </a:extLst>
          </p:cNvPr>
          <p:cNvGraphicFramePr>
            <a:graphicFrameLocks noGrp="1"/>
          </p:cNvGraphicFramePr>
          <p:nvPr/>
        </p:nvGraphicFramePr>
        <p:xfrm>
          <a:off x="681225" y="1058035"/>
          <a:ext cx="10575029" cy="5398152"/>
        </p:xfrm>
        <a:graphic>
          <a:graphicData uri="http://schemas.openxmlformats.org/drawingml/2006/table">
            <a:tbl>
              <a:tblPr firstRow="1" bandRow="1">
                <a:tableStyleId>{0505E3EF-67EA-436B-97B2-0124C06EBD24}</a:tableStyleId>
              </a:tblPr>
              <a:tblGrid>
                <a:gridCol w="3611080">
                  <a:extLst>
                    <a:ext uri="{9D8B030D-6E8A-4147-A177-3AD203B41FA5}">
                      <a16:colId xmlns:a16="http://schemas.microsoft.com/office/drawing/2014/main" val="20000"/>
                    </a:ext>
                  </a:extLst>
                </a:gridCol>
                <a:gridCol w="3736229">
                  <a:extLst>
                    <a:ext uri="{9D8B030D-6E8A-4147-A177-3AD203B41FA5}">
                      <a16:colId xmlns:a16="http://schemas.microsoft.com/office/drawing/2014/main" val="20001"/>
                    </a:ext>
                  </a:extLst>
                </a:gridCol>
                <a:gridCol w="3227720">
                  <a:extLst>
                    <a:ext uri="{9D8B030D-6E8A-4147-A177-3AD203B41FA5}">
                      <a16:colId xmlns:a16="http://schemas.microsoft.com/office/drawing/2014/main" val="20002"/>
                    </a:ext>
                  </a:extLst>
                </a:gridCol>
              </a:tblGrid>
              <a:tr h="476772">
                <a:tc>
                  <a:txBody>
                    <a:bodyPr/>
                    <a:lstStyle/>
                    <a:p>
                      <a:pPr algn="l"/>
                      <a:r>
                        <a:rPr lang="fr-FR" dirty="0">
                          <a:solidFill>
                            <a:srgbClr val="54644C"/>
                          </a:solidFill>
                          <a:latin typeface="Avenir Next LT Pro" panose="020B0504020202020204" pitchFamily="34" charset="0"/>
                          <a:ea typeface="Cambria" panose="02040503050406030204" pitchFamily="18" charset="0"/>
                        </a:rPr>
                        <a:t>Technologies</a:t>
                      </a:r>
                    </a:p>
                  </a:txBody>
                  <a:tcPr anchor="ctr"/>
                </a:tc>
                <a:tc>
                  <a:txBody>
                    <a:bodyPr/>
                    <a:lstStyle/>
                    <a:p>
                      <a:pPr algn="l"/>
                      <a:r>
                        <a:rPr lang="fr-FR" dirty="0">
                          <a:solidFill>
                            <a:srgbClr val="54644C"/>
                          </a:solidFill>
                          <a:latin typeface="Avenir Next LT Pro" panose="020B0504020202020204" pitchFamily="34" charset="0"/>
                          <a:ea typeface="Cambria" panose="02040503050406030204" pitchFamily="18" charset="0"/>
                        </a:rPr>
                        <a:t>Oracle</a:t>
                      </a:r>
                    </a:p>
                  </a:txBody>
                  <a:tcPr anchor="ctr"/>
                </a:tc>
                <a:tc>
                  <a:txBody>
                    <a:bodyPr/>
                    <a:lstStyle/>
                    <a:p>
                      <a:pPr algn="l"/>
                      <a:r>
                        <a:rPr lang="fr-FR" dirty="0">
                          <a:solidFill>
                            <a:srgbClr val="54644C"/>
                          </a:solidFill>
                          <a:latin typeface="Avenir Next LT Pro" panose="020B0504020202020204" pitchFamily="34" charset="0"/>
                          <a:ea typeface="Cambria" panose="02040503050406030204" pitchFamily="18" charset="0"/>
                        </a:rPr>
                        <a:t>Autres</a:t>
                      </a:r>
                    </a:p>
                  </a:txBody>
                  <a:tcPr anchor="ctr"/>
                </a:tc>
                <a:extLst>
                  <a:ext uri="{0D108BD9-81ED-4DB2-BD59-A6C34878D82A}">
                    <a16:rowId xmlns:a16="http://schemas.microsoft.com/office/drawing/2014/main" val="10000"/>
                  </a:ext>
                </a:extLst>
              </a:tr>
              <a:tr h="714841">
                <a:tc>
                  <a:txBody>
                    <a:bodyPr/>
                    <a:lstStyle/>
                    <a:p>
                      <a:pPr algn="l"/>
                      <a:r>
                        <a:rPr lang="fr-FR" sz="1400" dirty="0">
                          <a:solidFill>
                            <a:srgbClr val="54644C"/>
                          </a:solidFill>
                          <a:latin typeface="Avenir Next LT Pro" panose="020B0504020202020204" pitchFamily="34" charset="0"/>
                          <a:ea typeface="Cambria" panose="02040503050406030204" pitchFamily="18" charset="0"/>
                        </a:rPr>
                        <a:t>Logiciels Applicatifs</a:t>
                      </a:r>
                      <a:br>
                        <a:rPr lang="fr-FR" sz="1400" dirty="0">
                          <a:solidFill>
                            <a:srgbClr val="54644C"/>
                          </a:solidFill>
                          <a:latin typeface="Avenir Next LT Pro" panose="020B0504020202020204" pitchFamily="34" charset="0"/>
                          <a:ea typeface="Cambria" panose="02040503050406030204" pitchFamily="18" charset="0"/>
                        </a:rPr>
                      </a:br>
                      <a:r>
                        <a:rPr lang="fr-FR" sz="1400" dirty="0">
                          <a:solidFill>
                            <a:srgbClr val="54644C"/>
                          </a:solidFill>
                          <a:latin typeface="Avenir Next LT Pro" panose="020B0504020202020204" pitchFamily="34" charset="0"/>
                          <a:ea typeface="Cambria" panose="02040503050406030204" pitchFamily="18" charset="0"/>
                        </a:rPr>
                        <a:t>Progiciels &gt;&gt; </a:t>
                      </a:r>
                      <a:r>
                        <a:rPr lang="fr-FR" sz="1400" kern="1200" dirty="0">
                          <a:solidFill>
                            <a:srgbClr val="54644C"/>
                          </a:solidFill>
                          <a:latin typeface="Avenir Next LT Pro" panose="020B0504020202020204" pitchFamily="34" charset="0"/>
                          <a:ea typeface="Cambria" panose="02040503050406030204" pitchFamily="18" charset="0"/>
                          <a:cs typeface="+mn-cs"/>
                        </a:rPr>
                        <a:t>Solutions métier SaaS (RH, marketing, ERP, EPM, </a:t>
                      </a:r>
                      <a:r>
                        <a:rPr lang="fr-FR" sz="1400" kern="1200" dirty="0" err="1">
                          <a:solidFill>
                            <a:srgbClr val="54644C"/>
                          </a:solidFill>
                          <a:latin typeface="Avenir Next LT Pro" panose="020B0504020202020204" pitchFamily="34" charset="0"/>
                          <a:ea typeface="Cambria" panose="02040503050406030204" pitchFamily="18" charset="0"/>
                          <a:cs typeface="+mn-cs"/>
                        </a:rPr>
                        <a:t>Supply</a:t>
                      </a:r>
                      <a:r>
                        <a:rPr lang="fr-FR" sz="1400" kern="1200" dirty="0">
                          <a:solidFill>
                            <a:srgbClr val="54644C"/>
                          </a:solidFill>
                          <a:latin typeface="Avenir Next LT Pro" panose="020B0504020202020204" pitchFamily="34" charset="0"/>
                          <a:ea typeface="Cambria" panose="02040503050406030204" pitchFamily="18" charset="0"/>
                          <a:cs typeface="+mn-cs"/>
                        </a:rPr>
                        <a:t> Chain…)</a:t>
                      </a:r>
                    </a:p>
                  </a:txBody>
                  <a:tcPr anchor="ctr"/>
                </a:tc>
                <a:tc>
                  <a:txBody>
                    <a:bodyPr/>
                    <a:lstStyle/>
                    <a:p>
                      <a:pPr algn="l"/>
                      <a:endParaRPr lang="fr-FR" dirty="0">
                        <a:solidFill>
                          <a:srgbClr val="54644C"/>
                        </a:solidFill>
                        <a:latin typeface="Avenir Next LT Pro" panose="020B0504020202020204" pitchFamily="34" charset="0"/>
                        <a:ea typeface="Cambria" panose="02040503050406030204" pitchFamily="18" charset="0"/>
                      </a:endParaRPr>
                    </a:p>
                  </a:txBody>
                  <a:tcPr anchor="ctr"/>
                </a:tc>
                <a:tc>
                  <a:txBody>
                    <a:bodyPr/>
                    <a:lstStyle/>
                    <a:p>
                      <a:pPr algn="l"/>
                      <a:endParaRPr lang="fr-FR" dirty="0">
                        <a:solidFill>
                          <a:srgbClr val="54644C"/>
                        </a:solidFill>
                        <a:latin typeface="Avenir Next LT Pro" panose="020B0504020202020204" pitchFamily="34" charset="0"/>
                        <a:ea typeface="Cambria" panose="02040503050406030204" pitchFamily="18" charset="0"/>
                      </a:endParaRPr>
                    </a:p>
                  </a:txBody>
                  <a:tcPr anchor="ctr"/>
                </a:tc>
                <a:extLst>
                  <a:ext uri="{0D108BD9-81ED-4DB2-BD59-A6C34878D82A}">
                    <a16:rowId xmlns:a16="http://schemas.microsoft.com/office/drawing/2014/main" val="10001"/>
                  </a:ext>
                </a:extLst>
              </a:tr>
              <a:tr h="7148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kern="1200" dirty="0">
                          <a:solidFill>
                            <a:srgbClr val="54644C"/>
                          </a:solidFill>
                          <a:latin typeface="Avenir Next LT Pro" panose="020B0504020202020204" pitchFamily="34" charset="0"/>
                          <a:ea typeface="Cambria" panose="02040503050406030204" pitchFamily="18" charset="0"/>
                          <a:cs typeface="+mn-cs"/>
                        </a:rPr>
                        <a:t>Logiciels, outils de développement &amp; déploiement</a:t>
                      </a:r>
                      <a:br>
                        <a:rPr lang="fr-FR" sz="1400" kern="1200" dirty="0">
                          <a:solidFill>
                            <a:srgbClr val="54644C"/>
                          </a:solidFill>
                          <a:latin typeface="Avenir Next LT Pro" panose="020B0504020202020204" pitchFamily="34" charset="0"/>
                          <a:ea typeface="Cambria" panose="02040503050406030204" pitchFamily="18" charset="0"/>
                          <a:cs typeface="+mn-cs"/>
                        </a:rPr>
                      </a:br>
                      <a:r>
                        <a:rPr lang="fr-FR" sz="1400" kern="1200" dirty="0">
                          <a:solidFill>
                            <a:srgbClr val="54644C"/>
                          </a:solidFill>
                          <a:latin typeface="Avenir Next LT Pro" panose="020B0504020202020204" pitchFamily="34" charset="0"/>
                          <a:ea typeface="Cambria" panose="02040503050406030204" pitchFamily="18" charset="0"/>
                          <a:cs typeface="+mn-cs"/>
                        </a:rPr>
                        <a:t>Cloud provider  (PaaS IaaS)</a:t>
                      </a:r>
                    </a:p>
                  </a:txBody>
                  <a:tcPr anchor="ctr"/>
                </a:tc>
                <a:tc>
                  <a:txBody>
                    <a:bodyPr/>
                    <a:lstStyle/>
                    <a:p>
                      <a:pPr algn="l"/>
                      <a:endParaRPr lang="fr-FR" dirty="0">
                        <a:solidFill>
                          <a:srgbClr val="54644C"/>
                        </a:solidFill>
                        <a:latin typeface="Avenir Next LT Pro" panose="020B0504020202020204" pitchFamily="34" charset="0"/>
                        <a:ea typeface="Cambria" panose="02040503050406030204" pitchFamily="18" charset="0"/>
                      </a:endParaRPr>
                    </a:p>
                  </a:txBody>
                  <a:tcPr anchor="ctr"/>
                </a:tc>
                <a:tc>
                  <a:txBody>
                    <a:bodyPr/>
                    <a:lstStyle/>
                    <a:p>
                      <a:pPr algn="l"/>
                      <a:endParaRPr lang="fr-FR" dirty="0">
                        <a:solidFill>
                          <a:srgbClr val="54644C"/>
                        </a:solidFill>
                        <a:latin typeface="Avenir Next LT Pro" panose="020B0504020202020204" pitchFamily="34" charset="0"/>
                        <a:ea typeface="Cambria" panose="02040503050406030204" pitchFamily="18" charset="0"/>
                      </a:endParaRPr>
                    </a:p>
                  </a:txBody>
                  <a:tcPr anchor="ctr"/>
                </a:tc>
                <a:extLst>
                  <a:ext uri="{0D108BD9-81ED-4DB2-BD59-A6C34878D82A}">
                    <a16:rowId xmlns:a16="http://schemas.microsoft.com/office/drawing/2014/main" val="2440322800"/>
                  </a:ext>
                </a:extLst>
              </a:tr>
              <a:tr h="526863">
                <a:tc>
                  <a:txBody>
                    <a:bodyPr/>
                    <a:lstStyle/>
                    <a:p>
                      <a:pPr algn="l"/>
                      <a:r>
                        <a:rPr lang="fr-FR" sz="1400" dirty="0">
                          <a:solidFill>
                            <a:srgbClr val="54644C"/>
                          </a:solidFill>
                          <a:latin typeface="Avenir Next LT Pro" panose="020B0504020202020204" pitchFamily="34" charset="0"/>
                          <a:ea typeface="Cambria" panose="02040503050406030204" pitchFamily="18" charset="0"/>
                        </a:rPr>
                        <a:t>Base de données</a:t>
                      </a:r>
                    </a:p>
                  </a:txBody>
                  <a:tcPr anchor="ctr"/>
                </a:tc>
                <a:tc>
                  <a:txBody>
                    <a:bodyPr/>
                    <a:lstStyle/>
                    <a:p>
                      <a:pPr algn="l"/>
                      <a:endParaRPr lang="fr-FR" dirty="0">
                        <a:solidFill>
                          <a:srgbClr val="54644C"/>
                        </a:solidFill>
                        <a:latin typeface="Avenir Next LT Pro" panose="020B0504020202020204" pitchFamily="34" charset="0"/>
                        <a:ea typeface="Cambria" panose="02040503050406030204" pitchFamily="18" charset="0"/>
                      </a:endParaRPr>
                    </a:p>
                  </a:txBody>
                  <a:tcPr anchor="ctr"/>
                </a:tc>
                <a:tc>
                  <a:txBody>
                    <a:bodyPr/>
                    <a:lstStyle/>
                    <a:p>
                      <a:pPr algn="l"/>
                      <a:endParaRPr lang="fr-FR" dirty="0">
                        <a:solidFill>
                          <a:srgbClr val="54644C"/>
                        </a:solidFill>
                        <a:latin typeface="Avenir Next LT Pro" panose="020B0504020202020204" pitchFamily="34" charset="0"/>
                        <a:ea typeface="Cambria" panose="02040503050406030204" pitchFamily="18" charset="0"/>
                      </a:endParaRPr>
                    </a:p>
                  </a:txBody>
                  <a:tcPr anchor="ctr"/>
                </a:tc>
                <a:extLst>
                  <a:ext uri="{0D108BD9-81ED-4DB2-BD59-A6C34878D82A}">
                    <a16:rowId xmlns:a16="http://schemas.microsoft.com/office/drawing/2014/main" val="10003"/>
                  </a:ext>
                </a:extLst>
              </a:tr>
              <a:tr h="516439">
                <a:tc>
                  <a:txBody>
                    <a:bodyPr/>
                    <a:lstStyle/>
                    <a:p>
                      <a:pPr algn="l"/>
                      <a:r>
                        <a:rPr lang="fr-FR" sz="1400" dirty="0">
                          <a:solidFill>
                            <a:srgbClr val="54644C"/>
                          </a:solidFill>
                          <a:latin typeface="Avenir Next LT Pro" panose="020B0504020202020204" pitchFamily="34" charset="0"/>
                          <a:ea typeface="Cambria" panose="02040503050406030204" pitchFamily="18" charset="0"/>
                        </a:rPr>
                        <a:t>Machine virtuelle</a:t>
                      </a:r>
                    </a:p>
                  </a:txBody>
                  <a:tcPr anchor="ctr"/>
                </a:tc>
                <a:tc>
                  <a:txBody>
                    <a:bodyPr/>
                    <a:lstStyle/>
                    <a:p>
                      <a:pPr algn="l"/>
                      <a:endParaRPr lang="fr-FR" dirty="0">
                        <a:solidFill>
                          <a:srgbClr val="54644C"/>
                        </a:solidFill>
                        <a:latin typeface="Avenir Next LT Pro" panose="020B0504020202020204" pitchFamily="34" charset="0"/>
                        <a:ea typeface="Cambria" panose="02040503050406030204" pitchFamily="18" charset="0"/>
                      </a:endParaRPr>
                    </a:p>
                  </a:txBody>
                  <a:tcPr anchor="ctr"/>
                </a:tc>
                <a:tc>
                  <a:txBody>
                    <a:bodyPr/>
                    <a:lstStyle/>
                    <a:p>
                      <a:pPr algn="l"/>
                      <a:endParaRPr lang="fr-FR" dirty="0">
                        <a:solidFill>
                          <a:srgbClr val="54644C"/>
                        </a:solidFill>
                        <a:latin typeface="Avenir Next LT Pro" panose="020B0504020202020204" pitchFamily="34" charset="0"/>
                        <a:ea typeface="Cambria" panose="02040503050406030204" pitchFamily="18" charset="0"/>
                      </a:endParaRPr>
                    </a:p>
                  </a:txBody>
                  <a:tcPr anchor="ctr"/>
                </a:tc>
                <a:extLst>
                  <a:ext uri="{0D108BD9-81ED-4DB2-BD59-A6C34878D82A}">
                    <a16:rowId xmlns:a16="http://schemas.microsoft.com/office/drawing/2014/main" val="10004"/>
                  </a:ext>
                </a:extLst>
              </a:tr>
              <a:tr h="516439">
                <a:tc>
                  <a:txBody>
                    <a:bodyPr/>
                    <a:lstStyle/>
                    <a:p>
                      <a:pPr algn="l"/>
                      <a:r>
                        <a:rPr lang="fr-FR" sz="1400" dirty="0">
                          <a:solidFill>
                            <a:srgbClr val="54644C"/>
                          </a:solidFill>
                          <a:latin typeface="Avenir Next LT Pro" panose="020B0504020202020204" pitchFamily="34" charset="0"/>
                          <a:ea typeface="Cambria" panose="02040503050406030204" pitchFamily="18" charset="0"/>
                        </a:rPr>
                        <a:t>Serveur</a:t>
                      </a:r>
                    </a:p>
                  </a:txBody>
                  <a:tcPr anchor="ctr"/>
                </a:tc>
                <a:tc>
                  <a:txBody>
                    <a:bodyPr/>
                    <a:lstStyle/>
                    <a:p>
                      <a:pPr algn="l"/>
                      <a:endParaRPr lang="fr-FR" dirty="0">
                        <a:solidFill>
                          <a:srgbClr val="54644C"/>
                        </a:solidFill>
                        <a:latin typeface="Avenir Next LT Pro" panose="020B0504020202020204" pitchFamily="34" charset="0"/>
                        <a:ea typeface="Cambria" panose="02040503050406030204" pitchFamily="18" charset="0"/>
                      </a:endParaRPr>
                    </a:p>
                  </a:txBody>
                  <a:tcPr anchor="ctr"/>
                </a:tc>
                <a:tc>
                  <a:txBody>
                    <a:bodyPr/>
                    <a:lstStyle/>
                    <a:p>
                      <a:pPr algn="l"/>
                      <a:endParaRPr lang="fr-FR" dirty="0">
                        <a:solidFill>
                          <a:srgbClr val="54644C"/>
                        </a:solidFill>
                        <a:latin typeface="Avenir Next LT Pro" panose="020B0504020202020204" pitchFamily="34" charset="0"/>
                        <a:ea typeface="Cambria" panose="02040503050406030204" pitchFamily="18" charset="0"/>
                      </a:endParaRPr>
                    </a:p>
                  </a:txBody>
                  <a:tcPr anchor="ctr"/>
                </a:tc>
                <a:extLst>
                  <a:ext uri="{0D108BD9-81ED-4DB2-BD59-A6C34878D82A}">
                    <a16:rowId xmlns:a16="http://schemas.microsoft.com/office/drawing/2014/main" val="3568139506"/>
                  </a:ext>
                </a:extLst>
              </a:tr>
              <a:tr h="581293">
                <a:tc>
                  <a:txBody>
                    <a:bodyPr/>
                    <a:lstStyle/>
                    <a:p>
                      <a:pPr algn="l"/>
                      <a:r>
                        <a:rPr lang="fr-FR" sz="1400" dirty="0">
                          <a:solidFill>
                            <a:srgbClr val="54644C"/>
                          </a:solidFill>
                          <a:latin typeface="Avenir Next LT Pro" panose="020B0504020202020204" pitchFamily="34" charset="0"/>
                          <a:ea typeface="Cambria" panose="02040503050406030204" pitchFamily="18" charset="0"/>
                        </a:rPr>
                        <a:t>Stockage</a:t>
                      </a:r>
                    </a:p>
                  </a:txBody>
                  <a:tcPr anchor="ctr"/>
                </a:tc>
                <a:tc>
                  <a:txBody>
                    <a:bodyPr/>
                    <a:lstStyle/>
                    <a:p>
                      <a:pPr algn="l"/>
                      <a:endParaRPr lang="fr-FR" dirty="0">
                        <a:solidFill>
                          <a:srgbClr val="54644C"/>
                        </a:solidFill>
                        <a:latin typeface="Avenir Next LT Pro" panose="020B0504020202020204" pitchFamily="34" charset="0"/>
                        <a:ea typeface="Cambria" panose="02040503050406030204" pitchFamily="18" charset="0"/>
                      </a:endParaRPr>
                    </a:p>
                  </a:txBody>
                  <a:tcPr anchor="ctr"/>
                </a:tc>
                <a:tc>
                  <a:txBody>
                    <a:bodyPr/>
                    <a:lstStyle/>
                    <a:p>
                      <a:pPr algn="l"/>
                      <a:endParaRPr lang="fr-FR" dirty="0">
                        <a:solidFill>
                          <a:srgbClr val="54644C"/>
                        </a:solidFill>
                        <a:latin typeface="Avenir Next LT Pro" panose="020B0504020202020204" pitchFamily="34" charset="0"/>
                        <a:ea typeface="Cambria" panose="02040503050406030204" pitchFamily="18" charset="0"/>
                      </a:endParaRPr>
                    </a:p>
                  </a:txBody>
                  <a:tcPr anchor="ctr"/>
                </a:tc>
                <a:extLst>
                  <a:ext uri="{0D108BD9-81ED-4DB2-BD59-A6C34878D82A}">
                    <a16:rowId xmlns:a16="http://schemas.microsoft.com/office/drawing/2014/main" val="10005"/>
                  </a:ext>
                </a:extLst>
              </a:tr>
              <a:tr h="613644">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kern="1200" dirty="0">
                          <a:solidFill>
                            <a:srgbClr val="54644C"/>
                          </a:solidFill>
                          <a:latin typeface="Avenir Next LT Pro" panose="020B0504020202020204" pitchFamily="34" charset="0"/>
                          <a:ea typeface="Cambria" panose="02040503050406030204" pitchFamily="18" charset="0"/>
                          <a:cs typeface="+mn-cs"/>
                        </a:rPr>
                        <a:t>Développements spécifiques</a:t>
                      </a:r>
                    </a:p>
                  </a:txBody>
                  <a:tcPr anchor="ct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88197520"/>
                  </a:ext>
                </a:extLst>
              </a:tr>
              <a:tr h="703662">
                <a:tc gridSpan="3">
                  <a:txBody>
                    <a:bodyPr/>
                    <a:lstStyle/>
                    <a:p>
                      <a:pPr algn="l"/>
                      <a:r>
                        <a:rPr lang="fr-FR" sz="1400" dirty="0">
                          <a:solidFill>
                            <a:srgbClr val="54644C"/>
                          </a:solidFill>
                          <a:latin typeface="Avenir Next LT Pro" panose="020B0504020202020204" pitchFamily="34" charset="0"/>
                          <a:ea typeface="Cambria" panose="02040503050406030204" pitchFamily="18" charset="0"/>
                        </a:rPr>
                        <a:t>Autres informations </a:t>
                      </a:r>
                    </a:p>
                  </a:txBody>
                  <a:tcPr anchor="ct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4096374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6C6F7D7A-D2B4-8C64-E29B-E210DCAB5DC9}"/>
              </a:ext>
            </a:extLst>
          </p:cNvPr>
          <p:cNvSpPr txBox="1">
            <a:spLocks/>
          </p:cNvSpPr>
          <p:nvPr/>
        </p:nvSpPr>
        <p:spPr>
          <a:xfrm>
            <a:off x="-3037927" y="647388"/>
            <a:ext cx="9586913" cy="821294"/>
          </a:xfrm>
          <a:prstGeom prst="rect">
            <a:avLst/>
          </a:prstGeom>
        </p:spPr>
        <p:txBody>
          <a:bodyPr/>
          <a:lstStyle>
            <a:lvl1pPr algn="ctr">
              <a:lnSpc>
                <a:spcPct val="90000"/>
              </a:lnSpc>
              <a:spcBef>
                <a:spcPct val="0"/>
              </a:spcBef>
              <a:buNone/>
              <a:defRPr sz="2000" b="0" i="0" spc="6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fr-FR" dirty="0">
                <a:solidFill>
                  <a:schemeClr val="tx1"/>
                </a:solidFill>
              </a:rPr>
              <a:t>CONTEXTE</a:t>
            </a:r>
          </a:p>
          <a:p>
            <a:endParaRPr lang="fr-FR" dirty="0">
              <a:solidFill>
                <a:schemeClr val="tx1"/>
              </a:solidFill>
            </a:endParaRPr>
          </a:p>
        </p:txBody>
      </p:sp>
      <p:cxnSp>
        <p:nvCxnSpPr>
          <p:cNvPr id="4" name="Connecteur droit 3">
            <a:extLst>
              <a:ext uri="{FF2B5EF4-FFF2-40B4-BE49-F238E27FC236}">
                <a16:creationId xmlns:a16="http://schemas.microsoft.com/office/drawing/2014/main" id="{09E5E19C-F0EB-42AE-3C94-513563B5ADCD}"/>
              </a:ext>
            </a:extLst>
          </p:cNvPr>
          <p:cNvCxnSpPr>
            <a:cxnSpLocks/>
          </p:cNvCxnSpPr>
          <p:nvPr/>
        </p:nvCxnSpPr>
        <p:spPr>
          <a:xfrm>
            <a:off x="681225" y="1058035"/>
            <a:ext cx="9065244" cy="0"/>
          </a:xfrm>
          <a:prstGeom prst="line">
            <a:avLst/>
          </a:prstGeom>
          <a:ln w="1905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grpSp>
        <p:nvGrpSpPr>
          <p:cNvPr id="6" name="Groupe 5">
            <a:extLst>
              <a:ext uri="{FF2B5EF4-FFF2-40B4-BE49-F238E27FC236}">
                <a16:creationId xmlns:a16="http://schemas.microsoft.com/office/drawing/2014/main" id="{7F743D53-B25D-D573-D46A-3BC1E380149A}"/>
              </a:ext>
            </a:extLst>
          </p:cNvPr>
          <p:cNvGrpSpPr/>
          <p:nvPr/>
        </p:nvGrpSpPr>
        <p:grpSpPr>
          <a:xfrm>
            <a:off x="648430" y="1221445"/>
            <a:ext cx="11030135" cy="2696794"/>
            <a:chOff x="458242" y="2084109"/>
            <a:chExt cx="11030135" cy="3789356"/>
          </a:xfrm>
        </p:grpSpPr>
        <p:sp>
          <p:nvSpPr>
            <p:cNvPr id="7" name="Titre 1">
              <a:extLst>
                <a:ext uri="{FF2B5EF4-FFF2-40B4-BE49-F238E27FC236}">
                  <a16:creationId xmlns:a16="http://schemas.microsoft.com/office/drawing/2014/main" id="{1A75B24D-957A-698B-5563-B06E346BA646}"/>
                </a:ext>
              </a:extLst>
            </p:cNvPr>
            <p:cNvSpPr txBox="1">
              <a:spLocks/>
            </p:cNvSpPr>
            <p:nvPr/>
          </p:nvSpPr>
          <p:spPr>
            <a:xfrm>
              <a:off x="458242" y="2084109"/>
              <a:ext cx="11030135" cy="378935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r>
                <a:rPr lang="fr-FR" sz="1800"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rPr>
                <a:t>Domaine professionnel : …………………………………………………………………………</a:t>
              </a:r>
            </a:p>
            <a:p>
              <a:pPr>
                <a:lnSpc>
                  <a:spcPct val="120000"/>
                </a:lnSpc>
              </a:pPr>
              <a:endParaRPr lang="fr-FR" sz="1800"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endParaRPr>
            </a:p>
            <a:p>
              <a:pPr>
                <a:lnSpc>
                  <a:spcPct val="120000"/>
                </a:lnSpc>
              </a:pPr>
              <a:r>
                <a:rPr lang="fr-FR" sz="1800"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rPr>
                <a:t>Périmètre géographique : 	National 	       Union Européenne		     International </a:t>
              </a:r>
            </a:p>
            <a:p>
              <a:pPr>
                <a:lnSpc>
                  <a:spcPct val="120000"/>
                </a:lnSpc>
              </a:pPr>
              <a:endParaRPr lang="fr-FR" sz="1800"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endParaRPr>
            </a:p>
            <a:p>
              <a:pPr>
                <a:lnSpc>
                  <a:spcPct val="120000"/>
                </a:lnSpc>
              </a:pPr>
              <a:r>
                <a:rPr lang="fr-FR" sz="1800"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rPr>
                <a:t>Nombre d’implantations : 	National 	        Union Européenne 		     International </a:t>
              </a:r>
            </a:p>
            <a:p>
              <a:pPr>
                <a:lnSpc>
                  <a:spcPct val="120000"/>
                </a:lnSpc>
              </a:pPr>
              <a:endParaRPr lang="fr-FR" sz="1800"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endParaRPr>
            </a:p>
            <a:p>
              <a:pPr>
                <a:lnSpc>
                  <a:spcPct val="120000"/>
                </a:lnSpc>
              </a:pPr>
              <a:r>
                <a:rPr lang="fr-FR" sz="1800"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rPr>
                <a:t>Utilisateurs :  Interne 			            Externe </a:t>
              </a:r>
            </a:p>
            <a:p>
              <a:pPr algn="just">
                <a:lnSpc>
                  <a:spcPct val="120000"/>
                </a:lnSpc>
              </a:pPr>
              <a:endParaRPr lang="fr-FR" sz="1800" i="1" dirty="0">
                <a:latin typeface="Avenir Next LT Pro" panose="020B0504020202020204" pitchFamily="34" charset="0"/>
                <a:ea typeface="Cambria" panose="02040503050406030204" pitchFamily="18" charset="0"/>
                <a:cs typeface="Arial" panose="020B0604020202020204" pitchFamily="34" charset="0"/>
              </a:endParaRPr>
            </a:p>
          </p:txBody>
        </p:sp>
        <p:sp>
          <p:nvSpPr>
            <p:cNvPr id="8" name="Rectangle 7">
              <a:extLst>
                <a:ext uri="{FF2B5EF4-FFF2-40B4-BE49-F238E27FC236}">
                  <a16:creationId xmlns:a16="http://schemas.microsoft.com/office/drawing/2014/main" id="{C9BADD37-A4A5-AFD1-69DF-9C26A5D1A8C6}"/>
                </a:ext>
              </a:extLst>
            </p:cNvPr>
            <p:cNvSpPr/>
            <p:nvPr/>
          </p:nvSpPr>
          <p:spPr>
            <a:xfrm>
              <a:off x="4555852" y="3116322"/>
              <a:ext cx="467808" cy="461650"/>
            </a:xfrm>
            <a:prstGeom prst="rect">
              <a:avLst/>
            </a:prstGeom>
            <a:no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Cambria" panose="02040503050406030204" pitchFamily="18" charset="0"/>
                <a:ea typeface="Cambria" panose="02040503050406030204" pitchFamily="18" charset="0"/>
              </a:endParaRPr>
            </a:p>
          </p:txBody>
        </p:sp>
      </p:grpSp>
      <p:graphicFrame>
        <p:nvGraphicFramePr>
          <p:cNvPr id="9" name="Tableau 8">
            <a:extLst>
              <a:ext uri="{FF2B5EF4-FFF2-40B4-BE49-F238E27FC236}">
                <a16:creationId xmlns:a16="http://schemas.microsoft.com/office/drawing/2014/main" id="{5D30A97C-345F-0C74-7388-CBAB2059116F}"/>
              </a:ext>
            </a:extLst>
          </p:cNvPr>
          <p:cNvGraphicFramePr>
            <a:graphicFrameLocks noGrp="1"/>
          </p:cNvGraphicFramePr>
          <p:nvPr>
            <p:extLst>
              <p:ext uri="{D42A27DB-BD31-4B8C-83A1-F6EECF244321}">
                <p14:modId xmlns:p14="http://schemas.microsoft.com/office/powerpoint/2010/main" val="1916561824"/>
              </p:ext>
            </p:extLst>
          </p:nvPr>
        </p:nvGraphicFramePr>
        <p:xfrm>
          <a:off x="751847" y="3918239"/>
          <a:ext cx="10434384" cy="1619746"/>
        </p:xfrm>
        <a:graphic>
          <a:graphicData uri="http://schemas.openxmlformats.org/drawingml/2006/table">
            <a:tbl>
              <a:tblPr firstRow="1" bandRow="1">
                <a:tableStyleId>{F5AB1C69-6EDB-4FF4-983F-18BD219EF322}</a:tableStyleId>
              </a:tblPr>
              <a:tblGrid>
                <a:gridCol w="2608596">
                  <a:extLst>
                    <a:ext uri="{9D8B030D-6E8A-4147-A177-3AD203B41FA5}">
                      <a16:colId xmlns:a16="http://schemas.microsoft.com/office/drawing/2014/main" val="21743788"/>
                    </a:ext>
                  </a:extLst>
                </a:gridCol>
                <a:gridCol w="2608596">
                  <a:extLst>
                    <a:ext uri="{9D8B030D-6E8A-4147-A177-3AD203B41FA5}">
                      <a16:colId xmlns:a16="http://schemas.microsoft.com/office/drawing/2014/main" val="2560697421"/>
                    </a:ext>
                  </a:extLst>
                </a:gridCol>
                <a:gridCol w="2608596">
                  <a:extLst>
                    <a:ext uri="{9D8B030D-6E8A-4147-A177-3AD203B41FA5}">
                      <a16:colId xmlns:a16="http://schemas.microsoft.com/office/drawing/2014/main" val="2734186893"/>
                    </a:ext>
                  </a:extLst>
                </a:gridCol>
                <a:gridCol w="2608596">
                  <a:extLst>
                    <a:ext uri="{9D8B030D-6E8A-4147-A177-3AD203B41FA5}">
                      <a16:colId xmlns:a16="http://schemas.microsoft.com/office/drawing/2014/main" val="1739619086"/>
                    </a:ext>
                  </a:extLst>
                </a:gridCol>
              </a:tblGrid>
              <a:tr h="489833">
                <a:tc>
                  <a:txBody>
                    <a:bodyPr/>
                    <a:lstStyle/>
                    <a:p>
                      <a:pPr algn="l"/>
                      <a:r>
                        <a:rPr lang="fr-FR" sz="1600" b="0" i="1" dirty="0">
                          <a:latin typeface="Avenir Next LT Pro" panose="020B0504020202020204" pitchFamily="34" charset="0"/>
                          <a:ea typeface="Cambria" panose="02040503050406030204" pitchFamily="18" charset="0"/>
                        </a:rPr>
                        <a:t>(En nombre de personnes)</a:t>
                      </a:r>
                    </a:p>
                  </a:txBody>
                  <a:tcPr>
                    <a:solidFill>
                      <a:srgbClr val="C00000"/>
                    </a:solidFill>
                  </a:tcPr>
                </a:tc>
                <a:tc>
                  <a:txBody>
                    <a:bodyPr/>
                    <a:lstStyle/>
                    <a:p>
                      <a:pPr algn="ctr"/>
                      <a:r>
                        <a:rPr lang="fr-FR" sz="1800" dirty="0">
                          <a:latin typeface="Avenir Next LT Pro" panose="020B0504020202020204" pitchFamily="34" charset="0"/>
                          <a:ea typeface="Cambria" panose="02040503050406030204" pitchFamily="18" charset="0"/>
                        </a:rPr>
                        <a:t>Projet/Support</a:t>
                      </a:r>
                    </a:p>
                  </a:txBody>
                  <a:tcPr>
                    <a:solidFill>
                      <a:srgbClr val="C00000"/>
                    </a:solidFill>
                  </a:tcPr>
                </a:tc>
                <a:tc>
                  <a:txBody>
                    <a:bodyPr/>
                    <a:lstStyle/>
                    <a:p>
                      <a:pPr algn="ctr"/>
                      <a:r>
                        <a:rPr lang="fr-FR" sz="1800" dirty="0">
                          <a:latin typeface="Avenir Next LT Pro" panose="020B0504020202020204" pitchFamily="34" charset="0"/>
                          <a:ea typeface="Cambria" panose="02040503050406030204" pitchFamily="18" charset="0"/>
                        </a:rPr>
                        <a:t>Utilisateurs internes</a:t>
                      </a:r>
                    </a:p>
                  </a:txBody>
                  <a:tcPr>
                    <a:solidFill>
                      <a:srgbClr val="C00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800" dirty="0">
                          <a:latin typeface="Avenir Next LT Pro" panose="020B0504020202020204" pitchFamily="34" charset="0"/>
                          <a:ea typeface="Cambria" panose="02040503050406030204" pitchFamily="18" charset="0"/>
                        </a:rPr>
                        <a:t>Utilisateurs externes</a:t>
                      </a:r>
                    </a:p>
                    <a:p>
                      <a:pPr algn="ctr"/>
                      <a:endParaRPr lang="fr-FR" sz="1800" dirty="0">
                        <a:latin typeface="Avenir Next LT Pro" panose="020B0504020202020204" pitchFamily="34" charset="0"/>
                        <a:ea typeface="Cambria" panose="02040503050406030204" pitchFamily="18" charset="0"/>
                      </a:endParaRPr>
                    </a:p>
                  </a:txBody>
                  <a:tcPr>
                    <a:solidFill>
                      <a:srgbClr val="C00000"/>
                    </a:solidFill>
                  </a:tcPr>
                </a:tc>
                <a:extLst>
                  <a:ext uri="{0D108BD9-81ED-4DB2-BD59-A6C34878D82A}">
                    <a16:rowId xmlns:a16="http://schemas.microsoft.com/office/drawing/2014/main" val="651963494"/>
                  </a:ext>
                </a:extLst>
              </a:tr>
              <a:tr h="489833">
                <a:tc>
                  <a:txBody>
                    <a:bodyPr/>
                    <a:lstStyle/>
                    <a:p>
                      <a:pPr algn="l"/>
                      <a:r>
                        <a:rPr lang="fr-FR" sz="1800" dirty="0">
                          <a:solidFill>
                            <a:schemeClr val="bg1">
                              <a:lumMod val="50000"/>
                            </a:schemeClr>
                          </a:solidFill>
                          <a:latin typeface="Avenir Next LT Pro" panose="020B0504020202020204" pitchFamily="34" charset="0"/>
                          <a:ea typeface="Cambria" panose="02040503050406030204" pitchFamily="18" charset="0"/>
                        </a:rPr>
                        <a:t>Métier concerné</a:t>
                      </a:r>
                    </a:p>
                  </a:txBody>
                  <a:tcPr/>
                </a:tc>
                <a:tc>
                  <a:txBody>
                    <a:bodyPr/>
                    <a:lstStyle/>
                    <a:p>
                      <a:pPr algn="l"/>
                      <a:endParaRPr lang="fr-FR" sz="1800" dirty="0">
                        <a:latin typeface="Avenir Next LT Pro" panose="020B0504020202020204" pitchFamily="34" charset="0"/>
                        <a:ea typeface="Cambria" panose="02040503050406030204" pitchFamily="18" charset="0"/>
                      </a:endParaRPr>
                    </a:p>
                  </a:txBody>
                  <a:tcPr/>
                </a:tc>
                <a:tc>
                  <a:txBody>
                    <a:bodyPr/>
                    <a:lstStyle/>
                    <a:p>
                      <a:pPr algn="l"/>
                      <a:endParaRPr lang="fr-FR" sz="1800" dirty="0">
                        <a:latin typeface="Avenir Next LT Pro" panose="020B0504020202020204" pitchFamily="34" charset="0"/>
                        <a:ea typeface="Cambria" panose="02040503050406030204" pitchFamily="18" charset="0"/>
                      </a:endParaRPr>
                    </a:p>
                  </a:txBody>
                  <a:tcPr/>
                </a:tc>
                <a:tc>
                  <a:txBody>
                    <a:bodyPr/>
                    <a:lstStyle/>
                    <a:p>
                      <a:pPr algn="l"/>
                      <a:endParaRPr lang="fr-FR" sz="1800" dirty="0">
                        <a:latin typeface="Avenir Next LT Pro" panose="020B0504020202020204" pitchFamily="34" charset="0"/>
                        <a:ea typeface="Cambria" panose="02040503050406030204" pitchFamily="18" charset="0"/>
                      </a:endParaRPr>
                    </a:p>
                  </a:txBody>
                  <a:tcPr/>
                </a:tc>
                <a:extLst>
                  <a:ext uri="{0D108BD9-81ED-4DB2-BD59-A6C34878D82A}">
                    <a16:rowId xmlns:a16="http://schemas.microsoft.com/office/drawing/2014/main" val="3878687031"/>
                  </a:ext>
                </a:extLst>
              </a:tr>
              <a:tr h="489833">
                <a:tc>
                  <a:txBody>
                    <a:bodyPr/>
                    <a:lstStyle/>
                    <a:p>
                      <a:pPr algn="l"/>
                      <a:r>
                        <a:rPr lang="fr-FR" sz="1800" dirty="0">
                          <a:solidFill>
                            <a:schemeClr val="bg1">
                              <a:lumMod val="50000"/>
                            </a:schemeClr>
                          </a:solidFill>
                          <a:latin typeface="Avenir Next LT Pro" panose="020B0504020202020204" pitchFamily="34" charset="0"/>
                          <a:ea typeface="Cambria" panose="02040503050406030204" pitchFamily="18" charset="0"/>
                        </a:rPr>
                        <a:t>SI</a:t>
                      </a:r>
                    </a:p>
                  </a:txBody>
                  <a:tcPr/>
                </a:tc>
                <a:tc>
                  <a:txBody>
                    <a:bodyPr/>
                    <a:lstStyle/>
                    <a:p>
                      <a:pPr algn="l"/>
                      <a:endParaRPr lang="fr-FR" sz="1800" dirty="0">
                        <a:latin typeface="Avenir Next LT Pro" panose="020B0504020202020204" pitchFamily="34" charset="0"/>
                        <a:ea typeface="Cambria" panose="02040503050406030204" pitchFamily="18" charset="0"/>
                      </a:endParaRPr>
                    </a:p>
                  </a:txBody>
                  <a:tcPr/>
                </a:tc>
                <a:tc>
                  <a:txBody>
                    <a:bodyPr/>
                    <a:lstStyle/>
                    <a:p>
                      <a:pPr algn="l"/>
                      <a:endParaRPr lang="fr-FR" sz="1800" dirty="0">
                        <a:latin typeface="Avenir Next LT Pro" panose="020B0504020202020204" pitchFamily="34" charset="0"/>
                        <a:ea typeface="Cambria" panose="02040503050406030204" pitchFamily="18" charset="0"/>
                      </a:endParaRPr>
                    </a:p>
                  </a:txBody>
                  <a:tcPr/>
                </a:tc>
                <a:tc>
                  <a:txBody>
                    <a:bodyPr/>
                    <a:lstStyle/>
                    <a:p>
                      <a:pPr algn="l"/>
                      <a:endParaRPr lang="fr-FR" sz="1800" dirty="0">
                        <a:latin typeface="Avenir Next LT Pro" panose="020B0504020202020204" pitchFamily="34" charset="0"/>
                        <a:ea typeface="Cambria" panose="02040503050406030204" pitchFamily="18" charset="0"/>
                      </a:endParaRPr>
                    </a:p>
                  </a:txBody>
                  <a:tcPr/>
                </a:tc>
                <a:extLst>
                  <a:ext uri="{0D108BD9-81ED-4DB2-BD59-A6C34878D82A}">
                    <a16:rowId xmlns:a16="http://schemas.microsoft.com/office/drawing/2014/main" val="2109442727"/>
                  </a:ext>
                </a:extLst>
              </a:tr>
            </a:tbl>
          </a:graphicData>
        </a:graphic>
      </p:graphicFrame>
      <p:sp>
        <p:nvSpPr>
          <p:cNvPr id="10" name="Rectangle 9">
            <a:extLst>
              <a:ext uri="{FF2B5EF4-FFF2-40B4-BE49-F238E27FC236}">
                <a16:creationId xmlns:a16="http://schemas.microsoft.com/office/drawing/2014/main" id="{3401DA89-394C-6A95-7C16-BDEB2D9C7EC4}"/>
              </a:ext>
            </a:extLst>
          </p:cNvPr>
          <p:cNvSpPr/>
          <p:nvPr/>
        </p:nvSpPr>
        <p:spPr>
          <a:xfrm>
            <a:off x="648429" y="5762358"/>
            <a:ext cx="11030135" cy="398764"/>
          </a:xfrm>
          <a:prstGeom prst="rect">
            <a:avLst/>
          </a:prstGeom>
        </p:spPr>
        <p:txBody>
          <a:bodyPr wrap="none">
            <a:spAutoFit/>
          </a:bodyPr>
          <a:lstStyle/>
          <a:p>
            <a:pPr>
              <a:lnSpc>
                <a:spcPct val="120000"/>
              </a:lnSpc>
            </a:pPr>
            <a:r>
              <a:rPr lang="fr-FR"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rPr>
              <a:t>Couverture fonctionnelle : ……………………………………………………………………………………………</a:t>
            </a:r>
          </a:p>
        </p:txBody>
      </p:sp>
      <p:sp>
        <p:nvSpPr>
          <p:cNvPr id="2" name="Rectangle 1">
            <a:extLst>
              <a:ext uri="{FF2B5EF4-FFF2-40B4-BE49-F238E27FC236}">
                <a16:creationId xmlns:a16="http://schemas.microsoft.com/office/drawing/2014/main" id="{16833806-4873-3607-C46A-52D2A00BF6AA}"/>
              </a:ext>
            </a:extLst>
          </p:cNvPr>
          <p:cNvSpPr/>
          <p:nvPr/>
        </p:nvSpPr>
        <p:spPr>
          <a:xfrm>
            <a:off x="4746039" y="2568064"/>
            <a:ext cx="467808" cy="328545"/>
          </a:xfrm>
          <a:prstGeom prst="rect">
            <a:avLst/>
          </a:prstGeom>
          <a:no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Cambria" panose="02040503050406030204" pitchFamily="18" charset="0"/>
              <a:ea typeface="Cambria" panose="02040503050406030204" pitchFamily="18" charset="0"/>
            </a:endParaRPr>
          </a:p>
        </p:txBody>
      </p:sp>
      <p:sp>
        <p:nvSpPr>
          <p:cNvPr id="5" name="Rectangle 4">
            <a:extLst>
              <a:ext uri="{FF2B5EF4-FFF2-40B4-BE49-F238E27FC236}">
                <a16:creationId xmlns:a16="http://schemas.microsoft.com/office/drawing/2014/main" id="{5C7E5C74-2AAE-EFC9-9164-3736D94A212B}"/>
              </a:ext>
            </a:extLst>
          </p:cNvPr>
          <p:cNvSpPr/>
          <p:nvPr/>
        </p:nvSpPr>
        <p:spPr>
          <a:xfrm>
            <a:off x="4746039" y="3186637"/>
            <a:ext cx="467808" cy="328545"/>
          </a:xfrm>
          <a:prstGeom prst="rect">
            <a:avLst/>
          </a:prstGeom>
          <a:no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Cambria" panose="02040503050406030204" pitchFamily="18" charset="0"/>
              <a:ea typeface="Cambria" panose="02040503050406030204" pitchFamily="18" charset="0"/>
            </a:endParaRPr>
          </a:p>
        </p:txBody>
      </p:sp>
      <p:sp>
        <p:nvSpPr>
          <p:cNvPr id="11" name="Rectangle 10">
            <a:extLst>
              <a:ext uri="{FF2B5EF4-FFF2-40B4-BE49-F238E27FC236}">
                <a16:creationId xmlns:a16="http://schemas.microsoft.com/office/drawing/2014/main" id="{2BB51BE8-E7A3-3CD5-5630-1676F5230993}"/>
              </a:ext>
            </a:extLst>
          </p:cNvPr>
          <p:cNvSpPr/>
          <p:nvPr/>
        </p:nvSpPr>
        <p:spPr>
          <a:xfrm>
            <a:off x="8021060" y="2569842"/>
            <a:ext cx="467808" cy="328545"/>
          </a:xfrm>
          <a:prstGeom prst="rect">
            <a:avLst/>
          </a:prstGeom>
          <a:no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Cambria" panose="02040503050406030204" pitchFamily="18" charset="0"/>
              <a:ea typeface="Cambria" panose="02040503050406030204" pitchFamily="18" charset="0"/>
            </a:endParaRPr>
          </a:p>
        </p:txBody>
      </p:sp>
      <p:sp>
        <p:nvSpPr>
          <p:cNvPr id="12" name="Rectangle 11">
            <a:extLst>
              <a:ext uri="{FF2B5EF4-FFF2-40B4-BE49-F238E27FC236}">
                <a16:creationId xmlns:a16="http://schemas.microsoft.com/office/drawing/2014/main" id="{7C6D5BD8-C7DF-D4C6-DEE4-365BFF4893C4}"/>
              </a:ext>
            </a:extLst>
          </p:cNvPr>
          <p:cNvSpPr/>
          <p:nvPr/>
        </p:nvSpPr>
        <p:spPr>
          <a:xfrm>
            <a:off x="8007836" y="3183638"/>
            <a:ext cx="467808" cy="328545"/>
          </a:xfrm>
          <a:prstGeom prst="rect">
            <a:avLst/>
          </a:prstGeom>
          <a:no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Cambria" panose="02040503050406030204" pitchFamily="18" charset="0"/>
              <a:ea typeface="Cambria" panose="02040503050406030204" pitchFamily="18" charset="0"/>
            </a:endParaRPr>
          </a:p>
        </p:txBody>
      </p:sp>
      <p:sp>
        <p:nvSpPr>
          <p:cNvPr id="13" name="Rectangle 12">
            <a:extLst>
              <a:ext uri="{FF2B5EF4-FFF2-40B4-BE49-F238E27FC236}">
                <a16:creationId xmlns:a16="http://schemas.microsoft.com/office/drawing/2014/main" id="{4542B635-4F57-EF3B-3774-D5543A553334}"/>
              </a:ext>
            </a:extLst>
          </p:cNvPr>
          <p:cNvSpPr/>
          <p:nvPr/>
        </p:nvSpPr>
        <p:spPr>
          <a:xfrm>
            <a:off x="10952327" y="1956046"/>
            <a:ext cx="467808" cy="328545"/>
          </a:xfrm>
          <a:prstGeom prst="rect">
            <a:avLst/>
          </a:prstGeom>
          <a:no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Cambria" panose="02040503050406030204" pitchFamily="18" charset="0"/>
              <a:ea typeface="Cambria" panose="02040503050406030204" pitchFamily="18" charset="0"/>
            </a:endParaRPr>
          </a:p>
        </p:txBody>
      </p:sp>
      <p:sp>
        <p:nvSpPr>
          <p:cNvPr id="14" name="Rectangle 13">
            <a:extLst>
              <a:ext uri="{FF2B5EF4-FFF2-40B4-BE49-F238E27FC236}">
                <a16:creationId xmlns:a16="http://schemas.microsoft.com/office/drawing/2014/main" id="{4BAE4BF5-845C-E921-135A-88DC22AD1D3C}"/>
              </a:ext>
            </a:extLst>
          </p:cNvPr>
          <p:cNvSpPr/>
          <p:nvPr/>
        </p:nvSpPr>
        <p:spPr>
          <a:xfrm>
            <a:off x="10952327" y="2569842"/>
            <a:ext cx="467808" cy="328545"/>
          </a:xfrm>
          <a:prstGeom prst="rect">
            <a:avLst/>
          </a:prstGeom>
          <a:no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Cambria" panose="02040503050406030204" pitchFamily="18" charset="0"/>
              <a:ea typeface="Cambria" panose="02040503050406030204" pitchFamily="18" charset="0"/>
            </a:endParaRPr>
          </a:p>
        </p:txBody>
      </p:sp>
      <p:sp>
        <p:nvSpPr>
          <p:cNvPr id="15" name="Rectangle 14">
            <a:extLst>
              <a:ext uri="{FF2B5EF4-FFF2-40B4-BE49-F238E27FC236}">
                <a16:creationId xmlns:a16="http://schemas.microsoft.com/office/drawing/2014/main" id="{337A2B04-7EF1-C2D7-642A-30012C9089B2}"/>
              </a:ext>
            </a:extLst>
          </p:cNvPr>
          <p:cNvSpPr/>
          <p:nvPr/>
        </p:nvSpPr>
        <p:spPr>
          <a:xfrm>
            <a:off x="8021060" y="1956046"/>
            <a:ext cx="467808" cy="328545"/>
          </a:xfrm>
          <a:prstGeom prst="rect">
            <a:avLst/>
          </a:prstGeom>
          <a:no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861303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cteur droit 3">
            <a:extLst>
              <a:ext uri="{FF2B5EF4-FFF2-40B4-BE49-F238E27FC236}">
                <a16:creationId xmlns:a16="http://schemas.microsoft.com/office/drawing/2014/main" id="{09E5E19C-F0EB-42AE-3C94-513563B5ADCD}"/>
              </a:ext>
            </a:extLst>
          </p:cNvPr>
          <p:cNvCxnSpPr>
            <a:cxnSpLocks/>
          </p:cNvCxnSpPr>
          <p:nvPr/>
        </p:nvCxnSpPr>
        <p:spPr>
          <a:xfrm>
            <a:off x="571057" y="904000"/>
            <a:ext cx="9065244" cy="0"/>
          </a:xfrm>
          <a:prstGeom prst="line">
            <a:avLst/>
          </a:prstGeom>
          <a:ln w="1905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12" name="Titre 2">
            <a:extLst>
              <a:ext uri="{FF2B5EF4-FFF2-40B4-BE49-F238E27FC236}">
                <a16:creationId xmlns:a16="http://schemas.microsoft.com/office/drawing/2014/main" id="{A6D8552A-6F29-006F-B9EB-6F75D5F0F362}"/>
              </a:ext>
            </a:extLst>
          </p:cNvPr>
          <p:cNvSpPr txBox="1">
            <a:spLocks/>
          </p:cNvSpPr>
          <p:nvPr/>
        </p:nvSpPr>
        <p:spPr>
          <a:xfrm>
            <a:off x="-3048944" y="481920"/>
            <a:ext cx="9586913" cy="821294"/>
          </a:xfrm>
          <a:prstGeom prst="rect">
            <a:avLst/>
          </a:prstGeom>
        </p:spPr>
        <p:txBody>
          <a:bodyPr/>
          <a:lstStyle>
            <a:lvl1pPr algn="ctr">
              <a:lnSpc>
                <a:spcPct val="90000"/>
              </a:lnSpc>
              <a:spcBef>
                <a:spcPct val="0"/>
              </a:spcBef>
              <a:buNone/>
              <a:defRPr sz="2000" b="0" i="0" spc="6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fr-FR" dirty="0">
                <a:solidFill>
                  <a:schemeClr val="tx1"/>
                </a:solidFill>
              </a:rPr>
              <a:t>LES ENJEUX </a:t>
            </a:r>
          </a:p>
          <a:p>
            <a:endParaRPr lang="fr-FR" dirty="0">
              <a:solidFill>
                <a:schemeClr val="tx1"/>
              </a:solidFill>
            </a:endParaRPr>
          </a:p>
        </p:txBody>
      </p:sp>
      <p:sp>
        <p:nvSpPr>
          <p:cNvPr id="13" name="Rectangle 12">
            <a:extLst>
              <a:ext uri="{FF2B5EF4-FFF2-40B4-BE49-F238E27FC236}">
                <a16:creationId xmlns:a16="http://schemas.microsoft.com/office/drawing/2014/main" id="{649843A1-9FD6-61B0-6D82-D494B96600B2}"/>
              </a:ext>
            </a:extLst>
          </p:cNvPr>
          <p:cNvSpPr/>
          <p:nvPr/>
        </p:nvSpPr>
        <p:spPr>
          <a:xfrm>
            <a:off x="776322" y="904000"/>
            <a:ext cx="11044443" cy="5586658"/>
          </a:xfrm>
          <a:prstGeom prst="rect">
            <a:avLst/>
          </a:prstGeom>
        </p:spPr>
        <p:txBody>
          <a:bodyPr wrap="square">
            <a:spAutoFit/>
          </a:bodyPr>
          <a:lstStyle/>
          <a:p>
            <a:pPr>
              <a:lnSpc>
                <a:spcPct val="150000"/>
              </a:lnSpc>
            </a:pPr>
            <a:r>
              <a:rPr lang="fr-FR" sz="1600" b="1" i="1" dirty="0">
                <a:latin typeface="Arial" panose="020B0604020202020204" pitchFamily="34" charset="0"/>
                <a:ea typeface="Cambria" panose="02040503050406030204" pitchFamily="18" charset="0"/>
                <a:cs typeface="Arial" panose="020B0604020202020204" pitchFamily="34" charset="0"/>
              </a:rPr>
              <a:t>Décrivez :</a:t>
            </a:r>
          </a:p>
          <a:p>
            <a:pPr marL="342900" indent="-342900">
              <a:lnSpc>
                <a:spcPct val="150000"/>
              </a:lnSpc>
              <a:buFont typeface="Arial" panose="020B0604020202020204" pitchFamily="34" charset="0"/>
              <a:buChar char="•"/>
            </a:pPr>
            <a:r>
              <a:rPr lang="fr-FR" sz="1600" i="1" dirty="0">
                <a:latin typeface="Arial" panose="020B0604020202020204" pitchFamily="34" charset="0"/>
                <a:ea typeface="Cambria" panose="02040503050406030204" pitchFamily="18" charset="0"/>
                <a:cs typeface="Arial" panose="020B0604020202020204" pitchFamily="34" charset="0"/>
              </a:rPr>
              <a:t>Les enjeux à couvrir, l’objectif recherché</a:t>
            </a:r>
          </a:p>
          <a:p>
            <a:pPr marL="342900" indent="-342900">
              <a:lnSpc>
                <a:spcPct val="150000"/>
              </a:lnSpc>
              <a:buFont typeface="Arial" panose="020B0604020202020204" pitchFamily="34" charset="0"/>
              <a:buChar char="•"/>
            </a:pPr>
            <a:r>
              <a:rPr lang="fr-FR" sz="1600" i="1" dirty="0">
                <a:latin typeface="Arial" panose="020B0604020202020204" pitchFamily="34" charset="0"/>
                <a:ea typeface="Cambria" panose="02040503050406030204" pitchFamily="18" charset="0"/>
                <a:cs typeface="Arial" panose="020B0604020202020204" pitchFamily="34" charset="0"/>
              </a:rPr>
              <a:t>Le caractère innovant et original de votre projet </a:t>
            </a:r>
          </a:p>
          <a:p>
            <a:pPr marL="342900" indent="-342900">
              <a:lnSpc>
                <a:spcPct val="150000"/>
              </a:lnSpc>
              <a:buFont typeface="Arial" panose="020B0604020202020204" pitchFamily="34" charset="0"/>
              <a:buChar char="•"/>
            </a:pPr>
            <a:r>
              <a:rPr lang="fr-FR" sz="1600" i="1" dirty="0">
                <a:latin typeface="Arial" panose="020B0604020202020204" pitchFamily="34" charset="0"/>
                <a:ea typeface="Cambria" panose="02040503050406030204" pitchFamily="18" charset="0"/>
                <a:cs typeface="Arial" panose="020B0604020202020204" pitchFamily="34" charset="0"/>
              </a:rPr>
              <a:t>Le processus d’idéation </a:t>
            </a:r>
          </a:p>
          <a:p>
            <a:pPr>
              <a:lnSpc>
                <a:spcPct val="150000"/>
              </a:lnSpc>
            </a:pPr>
            <a:endParaRPr lang="fr-FR" sz="1600" i="1" dirty="0">
              <a:latin typeface="Arial" panose="020B0604020202020204" pitchFamily="34" charset="0"/>
              <a:ea typeface="Cambria" panose="02040503050406030204" pitchFamily="18" charset="0"/>
              <a:cs typeface="Arial" panose="020B0604020202020204" pitchFamily="34" charset="0"/>
            </a:endParaRPr>
          </a:p>
          <a:p>
            <a:pPr>
              <a:lnSpc>
                <a:spcPct val="150000"/>
              </a:lnSpc>
            </a:pPr>
            <a:r>
              <a:rPr lang="fr-FR" sz="1600" b="1" i="1" dirty="0">
                <a:latin typeface="Arial" panose="020B0604020202020204" pitchFamily="34" charset="0"/>
                <a:ea typeface="Cambria" panose="02040503050406030204" pitchFamily="18" charset="0"/>
                <a:cs typeface="Arial" panose="020B0604020202020204" pitchFamily="34" charset="0"/>
              </a:rPr>
              <a:t>Quelques exemples pour vous inspirer mais sans limitation : </a:t>
            </a:r>
            <a:endParaRPr lang="fr-FR" sz="1600" i="1" dirty="0">
              <a:latin typeface="Arial" panose="020B0604020202020204" pitchFamily="34" charset="0"/>
              <a:ea typeface="Cambria" panose="02040503050406030204" pitchFamily="18" charset="0"/>
              <a:cs typeface="Arial" panose="020B0604020202020204" pitchFamily="34" charset="0"/>
            </a:endParaRPr>
          </a:p>
          <a:p>
            <a:pPr marL="342900" indent="-342900">
              <a:lnSpc>
                <a:spcPct val="150000"/>
              </a:lnSpc>
              <a:buFont typeface="Arial" panose="020B0604020202020204" pitchFamily="34" charset="0"/>
              <a:buChar char="•"/>
            </a:pPr>
            <a:r>
              <a:rPr lang="fr-FR" sz="1600" i="1" dirty="0">
                <a:latin typeface="Arial" panose="020B0604020202020204" pitchFamily="34" charset="0"/>
                <a:ea typeface="Cambria" panose="02040503050406030204" pitchFamily="18" charset="0"/>
                <a:cs typeface="Arial" panose="020B0604020202020204" pitchFamily="34" charset="0"/>
              </a:rPr>
              <a:t>Pour tous : digitaliser les processus, réduire l’empreinte carbone, augmenter la scalabilité, … …</a:t>
            </a:r>
          </a:p>
          <a:p>
            <a:pPr marL="342900" indent="-342900">
              <a:lnSpc>
                <a:spcPct val="150000"/>
              </a:lnSpc>
              <a:buFont typeface="Arial" panose="020B0604020202020204" pitchFamily="34" charset="0"/>
              <a:buChar char="•"/>
            </a:pPr>
            <a:r>
              <a:rPr lang="fr-FR" sz="1600" i="1" dirty="0">
                <a:latin typeface="Arial" panose="020B0604020202020204" pitchFamily="34" charset="0"/>
                <a:ea typeface="Cambria" panose="02040503050406030204" pitchFamily="18" charset="0"/>
                <a:cs typeface="Arial" panose="020B0604020202020204" pitchFamily="34" charset="0"/>
              </a:rPr>
              <a:t>Production/Distribution : gagner en efficacité opérationnelle, …</a:t>
            </a:r>
          </a:p>
          <a:p>
            <a:pPr marL="342900" indent="-342900">
              <a:lnSpc>
                <a:spcPct val="150000"/>
              </a:lnSpc>
              <a:buFont typeface="Arial" panose="020B0604020202020204" pitchFamily="34" charset="0"/>
              <a:buChar char="•"/>
            </a:pPr>
            <a:r>
              <a:rPr lang="fr-FR" sz="1600" i="1" dirty="0">
                <a:latin typeface="Arial" panose="020B0604020202020204" pitchFamily="34" charset="0"/>
                <a:ea typeface="Cambria" panose="02040503050406030204" pitchFamily="18" charset="0"/>
                <a:cs typeface="Arial" panose="020B0604020202020204" pitchFamily="34" charset="0"/>
              </a:rPr>
              <a:t>CX : augmenter le taux de satisfaction client, …</a:t>
            </a:r>
          </a:p>
          <a:p>
            <a:pPr marL="342900" indent="-342900">
              <a:lnSpc>
                <a:spcPct val="150000"/>
              </a:lnSpc>
              <a:buFont typeface="Arial" panose="020B0604020202020204" pitchFamily="34" charset="0"/>
              <a:buChar char="•"/>
            </a:pPr>
            <a:r>
              <a:rPr lang="fr-FR" sz="1600" i="1" dirty="0" err="1">
                <a:latin typeface="Arial" panose="020B0604020202020204" pitchFamily="34" charset="0"/>
                <a:ea typeface="Cambria" panose="02040503050406030204" pitchFamily="18" charset="0"/>
                <a:cs typeface="Arial" panose="020B0604020202020204" pitchFamily="34" charset="0"/>
              </a:rPr>
              <a:t>Supply</a:t>
            </a:r>
            <a:r>
              <a:rPr lang="fr-FR" sz="1600" i="1" dirty="0">
                <a:latin typeface="Arial" panose="020B0604020202020204" pitchFamily="34" charset="0"/>
                <a:ea typeface="Cambria" panose="02040503050406030204" pitchFamily="18" charset="0"/>
                <a:cs typeface="Arial" panose="020B0604020202020204" pitchFamily="34" charset="0"/>
              </a:rPr>
              <a:t> Chain : réduire le délai de livraison et les stocks, optimiser le transport et la gestion des containers, …</a:t>
            </a:r>
          </a:p>
          <a:p>
            <a:pPr marL="342900" indent="-342900">
              <a:lnSpc>
                <a:spcPct val="150000"/>
              </a:lnSpc>
              <a:buFont typeface="Arial" panose="020B0604020202020204" pitchFamily="34" charset="0"/>
              <a:buChar char="•"/>
            </a:pPr>
            <a:r>
              <a:rPr lang="fr-FR" sz="1600" i="1" dirty="0">
                <a:latin typeface="Arial" panose="020B0604020202020204" pitchFamily="34" charset="0"/>
                <a:ea typeface="Cambria" panose="02040503050406030204" pitchFamily="18" charset="0"/>
                <a:cs typeface="Arial" panose="020B0604020202020204" pitchFamily="34" charset="0"/>
              </a:rPr>
              <a:t>Finance : accélérer la production des résultats, réduire les délais d’encaissements et de règlements, </a:t>
            </a:r>
            <a:r>
              <a:rPr lang="fr-FR" sz="1600" i="1" dirty="0" err="1">
                <a:latin typeface="Arial" panose="020B0604020202020204" pitchFamily="34" charset="0"/>
                <a:ea typeface="Cambria" panose="02040503050406030204" pitchFamily="18" charset="0"/>
                <a:cs typeface="Arial" panose="020B0604020202020204" pitchFamily="34" charset="0"/>
              </a:rPr>
              <a:t>reporting</a:t>
            </a:r>
            <a:r>
              <a:rPr lang="fr-FR" sz="1600" i="1" dirty="0">
                <a:latin typeface="Arial" panose="020B0604020202020204" pitchFamily="34" charset="0"/>
                <a:ea typeface="Cambria" panose="02040503050406030204" pitchFamily="18" charset="0"/>
                <a:cs typeface="Arial" panose="020B0604020202020204" pitchFamily="34" charset="0"/>
              </a:rPr>
              <a:t> financier et extra financier,  …</a:t>
            </a:r>
          </a:p>
          <a:p>
            <a:pPr marL="342900" indent="-342900">
              <a:lnSpc>
                <a:spcPct val="150000"/>
              </a:lnSpc>
              <a:buFont typeface="Arial" panose="020B0604020202020204" pitchFamily="34" charset="0"/>
              <a:buChar char="•"/>
            </a:pPr>
            <a:r>
              <a:rPr lang="fr-FR" sz="1600" i="1" dirty="0">
                <a:latin typeface="Arial" panose="020B0604020202020204" pitchFamily="34" charset="0"/>
                <a:ea typeface="Cambria" panose="02040503050406030204" pitchFamily="18" charset="0"/>
                <a:cs typeface="Arial" panose="020B0604020202020204" pitchFamily="34" charset="0"/>
              </a:rPr>
              <a:t>Ressources Humaines : meilleure gestion prévisionnelle des emplois et compétences, respect des enjeux ESG, …</a:t>
            </a:r>
          </a:p>
          <a:p>
            <a:pPr marL="342900" indent="-342900">
              <a:lnSpc>
                <a:spcPct val="150000"/>
              </a:lnSpc>
              <a:buFont typeface="Arial" panose="020B0604020202020204" pitchFamily="34" charset="0"/>
              <a:buChar char="•"/>
            </a:pPr>
            <a:r>
              <a:rPr lang="fr-FR" sz="1600" i="1" dirty="0">
                <a:latin typeface="Arial" panose="020B0604020202020204" pitchFamily="34" charset="0"/>
                <a:ea typeface="Cambria" panose="02040503050406030204" pitchFamily="18" charset="0"/>
                <a:cs typeface="Arial" panose="020B0604020202020204" pitchFamily="34" charset="0"/>
              </a:rPr>
              <a:t>Intégration IA, Machine Learning, RPA </a:t>
            </a:r>
          </a:p>
          <a:p>
            <a:pPr marL="342900" indent="-342900">
              <a:lnSpc>
                <a:spcPct val="150000"/>
              </a:lnSpc>
              <a:buFont typeface="Arial" panose="020B0604020202020204" pitchFamily="34" charset="0"/>
              <a:buChar char="•"/>
            </a:pPr>
            <a:r>
              <a:rPr lang="fr-FR" sz="1600" i="1" dirty="0">
                <a:latin typeface="Arial" panose="020B0604020202020204" pitchFamily="34" charset="0"/>
                <a:ea typeface="Cambria" panose="02040503050406030204" pitchFamily="18" charset="0"/>
                <a:cs typeface="Arial" panose="020B0604020202020204" pitchFamily="34" charset="0"/>
              </a:rPr>
              <a:t>Migration OCI </a:t>
            </a:r>
          </a:p>
        </p:txBody>
      </p:sp>
    </p:spTree>
    <p:extLst>
      <p:ext uri="{BB962C8B-B14F-4D97-AF65-F5344CB8AC3E}">
        <p14:creationId xmlns:p14="http://schemas.microsoft.com/office/powerpoint/2010/main" val="8261941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cteur droit 3">
            <a:extLst>
              <a:ext uri="{FF2B5EF4-FFF2-40B4-BE49-F238E27FC236}">
                <a16:creationId xmlns:a16="http://schemas.microsoft.com/office/drawing/2014/main" id="{09E5E19C-F0EB-42AE-3C94-513563B5ADCD}"/>
              </a:ext>
            </a:extLst>
          </p:cNvPr>
          <p:cNvCxnSpPr>
            <a:cxnSpLocks/>
          </p:cNvCxnSpPr>
          <p:nvPr/>
        </p:nvCxnSpPr>
        <p:spPr>
          <a:xfrm>
            <a:off x="681225" y="1058035"/>
            <a:ext cx="9065244" cy="0"/>
          </a:xfrm>
          <a:prstGeom prst="line">
            <a:avLst/>
          </a:prstGeom>
          <a:ln w="1905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12" name="Titre 2">
            <a:extLst>
              <a:ext uri="{FF2B5EF4-FFF2-40B4-BE49-F238E27FC236}">
                <a16:creationId xmlns:a16="http://schemas.microsoft.com/office/drawing/2014/main" id="{A6D8552A-6F29-006F-B9EB-6F75D5F0F362}"/>
              </a:ext>
            </a:extLst>
          </p:cNvPr>
          <p:cNvSpPr txBox="1">
            <a:spLocks/>
          </p:cNvSpPr>
          <p:nvPr/>
        </p:nvSpPr>
        <p:spPr>
          <a:xfrm>
            <a:off x="-3037927" y="647388"/>
            <a:ext cx="9586913" cy="821294"/>
          </a:xfrm>
          <a:prstGeom prst="rect">
            <a:avLst/>
          </a:prstGeom>
        </p:spPr>
        <p:txBody>
          <a:bodyPr/>
          <a:lstStyle>
            <a:lvl1pPr algn="ctr">
              <a:lnSpc>
                <a:spcPct val="90000"/>
              </a:lnSpc>
              <a:spcBef>
                <a:spcPct val="0"/>
              </a:spcBef>
              <a:buNone/>
              <a:defRPr sz="2000" b="0" i="0" spc="6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fr-FR" dirty="0">
                <a:solidFill>
                  <a:schemeClr val="tx1"/>
                </a:solidFill>
              </a:rPr>
              <a:t>LES ENJEUX </a:t>
            </a:r>
          </a:p>
          <a:p>
            <a:endParaRPr lang="fr-FR" dirty="0">
              <a:solidFill>
                <a:schemeClr val="tx1"/>
              </a:solidFill>
            </a:endParaRPr>
          </a:p>
        </p:txBody>
      </p:sp>
      <p:sp>
        <p:nvSpPr>
          <p:cNvPr id="5" name="Rectangle 4">
            <a:extLst>
              <a:ext uri="{FF2B5EF4-FFF2-40B4-BE49-F238E27FC236}">
                <a16:creationId xmlns:a16="http://schemas.microsoft.com/office/drawing/2014/main" id="{525EA387-A4D5-4AB2-4F6C-59886FE27C86}"/>
              </a:ext>
            </a:extLst>
          </p:cNvPr>
          <p:cNvSpPr/>
          <p:nvPr/>
        </p:nvSpPr>
        <p:spPr>
          <a:xfrm>
            <a:off x="776322" y="1158754"/>
            <a:ext cx="11044443" cy="1893339"/>
          </a:xfrm>
          <a:prstGeom prst="rect">
            <a:avLst/>
          </a:prstGeom>
        </p:spPr>
        <p:txBody>
          <a:bodyPr wrap="square">
            <a:spAutoFit/>
          </a:bodyPr>
          <a:lstStyle/>
          <a:p>
            <a:pPr>
              <a:lnSpc>
                <a:spcPct val="150000"/>
              </a:lnSpc>
            </a:pPr>
            <a:r>
              <a:rPr lang="fr-FR" sz="1600" b="1" i="1" dirty="0">
                <a:latin typeface="Arial" panose="020B0604020202020204" pitchFamily="34" charset="0"/>
                <a:ea typeface="Cambria" panose="02040503050406030204" pitchFamily="18" charset="0"/>
                <a:cs typeface="Arial" panose="020B0604020202020204" pitchFamily="34" charset="0"/>
              </a:rPr>
              <a:t>Décrivez-nous les enjeux de votre projet : </a:t>
            </a:r>
          </a:p>
          <a:p>
            <a:pPr>
              <a:lnSpc>
                <a:spcPct val="150000"/>
              </a:lnSpc>
            </a:pPr>
            <a:r>
              <a:rPr lang="fr-FR" sz="1600" b="1" i="1" dirty="0">
                <a:latin typeface="Arial" panose="020B0604020202020204" pitchFamily="34" charset="0"/>
                <a:ea typeface="Cambria" panose="02040503050406030204" pitchFamily="18" charset="0"/>
                <a:cs typeface="Arial" panose="020B0604020202020204" pitchFamily="34" charset="0"/>
              </a:rPr>
              <a:t>……………………………………………………………………………………………………………………………………….</a:t>
            </a:r>
            <a:br>
              <a:rPr lang="fr-FR" sz="1600" b="1" i="1" dirty="0">
                <a:latin typeface="Arial" panose="020B0604020202020204" pitchFamily="34" charset="0"/>
                <a:ea typeface="Cambria" panose="02040503050406030204" pitchFamily="18" charset="0"/>
                <a:cs typeface="Arial" panose="020B0604020202020204" pitchFamily="34" charset="0"/>
              </a:rPr>
            </a:br>
            <a:r>
              <a:rPr lang="fr-FR" sz="1600" b="1" i="1" dirty="0">
                <a:latin typeface="Arial" panose="020B0604020202020204" pitchFamily="34" charset="0"/>
                <a:ea typeface="Cambria" panose="02040503050406030204" pitchFamily="18" charset="0"/>
                <a:cs typeface="Arial" panose="020B0604020202020204" pitchFamily="34" charset="0"/>
              </a:rPr>
              <a:t>……………………………………………………………………………………………………………………………………….</a:t>
            </a:r>
          </a:p>
          <a:p>
            <a:pPr>
              <a:lnSpc>
                <a:spcPct val="150000"/>
              </a:lnSpc>
            </a:pPr>
            <a:r>
              <a:rPr lang="fr-FR" sz="1600" b="1" i="1" dirty="0">
                <a:latin typeface="Arial" panose="020B0604020202020204" pitchFamily="34" charset="0"/>
                <a:ea typeface="Cambria" panose="02040503050406030204" pitchFamily="18" charset="0"/>
                <a:cs typeface="Arial" panose="020B0604020202020204" pitchFamily="34" charset="0"/>
              </a:rPr>
              <a:t>……………………………………………………………………………………………………………………………………….</a:t>
            </a:r>
          </a:p>
          <a:p>
            <a:pPr>
              <a:lnSpc>
                <a:spcPct val="150000"/>
              </a:lnSpc>
            </a:pPr>
            <a:r>
              <a:rPr lang="fr-FR" sz="1600" b="1" i="1" dirty="0">
                <a:latin typeface="Arial" panose="020B0604020202020204" pitchFamily="34" charset="0"/>
                <a:ea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6014695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cteur droit 3">
            <a:extLst>
              <a:ext uri="{FF2B5EF4-FFF2-40B4-BE49-F238E27FC236}">
                <a16:creationId xmlns:a16="http://schemas.microsoft.com/office/drawing/2014/main" id="{09E5E19C-F0EB-42AE-3C94-513563B5ADCD}"/>
              </a:ext>
            </a:extLst>
          </p:cNvPr>
          <p:cNvCxnSpPr>
            <a:cxnSpLocks/>
          </p:cNvCxnSpPr>
          <p:nvPr/>
        </p:nvCxnSpPr>
        <p:spPr>
          <a:xfrm>
            <a:off x="681225" y="1058035"/>
            <a:ext cx="9065244" cy="0"/>
          </a:xfrm>
          <a:prstGeom prst="line">
            <a:avLst/>
          </a:prstGeom>
          <a:ln w="1905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12" name="Titre 2">
            <a:extLst>
              <a:ext uri="{FF2B5EF4-FFF2-40B4-BE49-F238E27FC236}">
                <a16:creationId xmlns:a16="http://schemas.microsoft.com/office/drawing/2014/main" id="{A6D8552A-6F29-006F-B9EB-6F75D5F0F362}"/>
              </a:ext>
            </a:extLst>
          </p:cNvPr>
          <p:cNvSpPr txBox="1">
            <a:spLocks/>
          </p:cNvSpPr>
          <p:nvPr/>
        </p:nvSpPr>
        <p:spPr>
          <a:xfrm>
            <a:off x="-2454033" y="647388"/>
            <a:ext cx="9586913" cy="821294"/>
          </a:xfrm>
          <a:prstGeom prst="rect">
            <a:avLst/>
          </a:prstGeom>
        </p:spPr>
        <p:txBody>
          <a:bodyPr/>
          <a:lstStyle>
            <a:lvl1pPr algn="ctr">
              <a:lnSpc>
                <a:spcPct val="90000"/>
              </a:lnSpc>
              <a:spcBef>
                <a:spcPct val="0"/>
              </a:spcBef>
              <a:buNone/>
              <a:defRPr sz="2000" b="0" i="0" spc="6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fr-FR" dirty="0">
                <a:solidFill>
                  <a:schemeClr val="tx1"/>
                </a:solidFill>
              </a:rPr>
              <a:t>LE PLAN PROJET </a:t>
            </a:r>
          </a:p>
          <a:p>
            <a:endParaRPr lang="fr-FR" dirty="0">
              <a:solidFill>
                <a:schemeClr val="tx1"/>
              </a:solidFill>
            </a:endParaRPr>
          </a:p>
        </p:txBody>
      </p:sp>
      <p:sp>
        <p:nvSpPr>
          <p:cNvPr id="2" name="Rectangle 1">
            <a:extLst>
              <a:ext uri="{FF2B5EF4-FFF2-40B4-BE49-F238E27FC236}">
                <a16:creationId xmlns:a16="http://schemas.microsoft.com/office/drawing/2014/main" id="{4E123D4B-36EB-DD3C-DC6E-ECCC488D0AFA}"/>
              </a:ext>
            </a:extLst>
          </p:cNvPr>
          <p:cNvSpPr/>
          <p:nvPr/>
        </p:nvSpPr>
        <p:spPr>
          <a:xfrm>
            <a:off x="681225" y="1468682"/>
            <a:ext cx="11044443" cy="2538580"/>
          </a:xfrm>
          <a:prstGeom prst="rect">
            <a:avLst/>
          </a:prstGeom>
        </p:spPr>
        <p:txBody>
          <a:bodyPr wrap="square">
            <a:spAutoFit/>
          </a:bodyPr>
          <a:lstStyle/>
          <a:p>
            <a:pPr>
              <a:lnSpc>
                <a:spcPct val="150000"/>
              </a:lnSpc>
            </a:pPr>
            <a:r>
              <a:rPr lang="fr-FR"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rPr>
              <a:t>Décrivez votre plan initial : </a:t>
            </a:r>
          </a:p>
          <a:p>
            <a:pPr marL="342900" indent="-342900">
              <a:lnSpc>
                <a:spcPct val="150000"/>
              </a:lnSpc>
              <a:buFont typeface="Arial" panose="020B0604020202020204" pitchFamily="34" charset="0"/>
              <a:buChar char="•"/>
            </a:pPr>
            <a:r>
              <a:rPr lang="fr-FR"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rPr>
              <a:t>Le mode d’action</a:t>
            </a:r>
          </a:p>
          <a:p>
            <a:pPr marL="342900" indent="-342900">
              <a:lnSpc>
                <a:spcPct val="150000"/>
              </a:lnSpc>
              <a:buFont typeface="Arial" panose="020B0604020202020204" pitchFamily="34" charset="0"/>
              <a:buChar char="•"/>
            </a:pPr>
            <a:r>
              <a:rPr lang="fr-FR"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rPr>
              <a:t>L’accompagnement humain, conduite du changement, la communication interne</a:t>
            </a:r>
          </a:p>
          <a:p>
            <a:pPr marL="342900" indent="-342900">
              <a:lnSpc>
                <a:spcPct val="150000"/>
              </a:lnSpc>
              <a:buFont typeface="Arial" panose="020B0604020202020204" pitchFamily="34" charset="0"/>
              <a:buChar char="•"/>
            </a:pPr>
            <a:r>
              <a:rPr lang="fr-FR"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rPr>
              <a:t>Les principales échéances </a:t>
            </a:r>
          </a:p>
          <a:p>
            <a:pPr marL="342900" indent="-342900">
              <a:lnSpc>
                <a:spcPct val="150000"/>
              </a:lnSpc>
              <a:buFont typeface="Arial" panose="020B0604020202020204" pitchFamily="34" charset="0"/>
              <a:buChar char="•"/>
            </a:pPr>
            <a:r>
              <a:rPr lang="fr-FR"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rPr>
              <a:t>La gouvernance, le pilotage</a:t>
            </a:r>
          </a:p>
          <a:p>
            <a:pPr marL="342900" indent="-342900">
              <a:lnSpc>
                <a:spcPct val="150000"/>
              </a:lnSpc>
              <a:buFont typeface="Arial" panose="020B0604020202020204" pitchFamily="34" charset="0"/>
              <a:buChar char="•"/>
            </a:pPr>
            <a:endParaRPr lang="fr-FR"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endParaRPr>
          </a:p>
        </p:txBody>
      </p:sp>
      <p:sp>
        <p:nvSpPr>
          <p:cNvPr id="3" name="Rectangle 2">
            <a:extLst>
              <a:ext uri="{FF2B5EF4-FFF2-40B4-BE49-F238E27FC236}">
                <a16:creationId xmlns:a16="http://schemas.microsoft.com/office/drawing/2014/main" id="{40B11A7C-A505-2EB5-D110-73C8DF54EE9A}"/>
              </a:ext>
            </a:extLst>
          </p:cNvPr>
          <p:cNvSpPr/>
          <p:nvPr/>
        </p:nvSpPr>
        <p:spPr>
          <a:xfrm>
            <a:off x="681225" y="3906626"/>
            <a:ext cx="11044443" cy="1524007"/>
          </a:xfrm>
          <a:prstGeom prst="rect">
            <a:avLst/>
          </a:prstGeom>
        </p:spPr>
        <p:txBody>
          <a:bodyPr wrap="square">
            <a:spAutoFit/>
          </a:bodyPr>
          <a:lstStyle/>
          <a:p>
            <a:pPr>
              <a:lnSpc>
                <a:spcPct val="150000"/>
              </a:lnSpc>
            </a:pPr>
            <a:r>
              <a:rPr lang="fr-FR" sz="1600" b="1" i="1" dirty="0">
                <a:latin typeface="Arial" panose="020B0604020202020204" pitchFamily="34" charset="0"/>
                <a:ea typeface="Cambria" panose="02040503050406030204" pitchFamily="18" charset="0"/>
                <a:cs typeface="Arial" panose="020B0604020202020204" pitchFamily="34" charset="0"/>
              </a:rPr>
              <a:t>……………………………………………………………………………………………………………………………………….</a:t>
            </a:r>
            <a:br>
              <a:rPr lang="fr-FR" sz="1600" b="1" i="1" dirty="0">
                <a:latin typeface="Arial" panose="020B0604020202020204" pitchFamily="34" charset="0"/>
                <a:ea typeface="Cambria" panose="02040503050406030204" pitchFamily="18" charset="0"/>
                <a:cs typeface="Arial" panose="020B0604020202020204" pitchFamily="34" charset="0"/>
              </a:rPr>
            </a:br>
            <a:r>
              <a:rPr lang="fr-FR" sz="1600" b="1" i="1" dirty="0">
                <a:latin typeface="Arial" panose="020B0604020202020204" pitchFamily="34" charset="0"/>
                <a:ea typeface="Cambria" panose="02040503050406030204" pitchFamily="18" charset="0"/>
                <a:cs typeface="Arial" panose="020B0604020202020204" pitchFamily="34" charset="0"/>
              </a:rPr>
              <a:t>……………………………………………………………………………………………………………………………………….</a:t>
            </a:r>
          </a:p>
          <a:p>
            <a:pPr>
              <a:lnSpc>
                <a:spcPct val="150000"/>
              </a:lnSpc>
            </a:pPr>
            <a:r>
              <a:rPr lang="fr-FR" sz="1600" b="1" i="1" dirty="0">
                <a:latin typeface="Arial" panose="020B0604020202020204" pitchFamily="34" charset="0"/>
                <a:ea typeface="Cambria" panose="02040503050406030204" pitchFamily="18" charset="0"/>
                <a:cs typeface="Arial" panose="020B0604020202020204" pitchFamily="34" charset="0"/>
              </a:rPr>
              <a:t>……………………………………………………………………………………………………………………………………….</a:t>
            </a:r>
          </a:p>
          <a:p>
            <a:pPr>
              <a:lnSpc>
                <a:spcPct val="150000"/>
              </a:lnSpc>
            </a:pPr>
            <a:r>
              <a:rPr lang="fr-FR" sz="1600" b="1" i="1" dirty="0">
                <a:latin typeface="Arial" panose="020B0604020202020204" pitchFamily="34" charset="0"/>
                <a:ea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927999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cteur droit 3">
            <a:extLst>
              <a:ext uri="{FF2B5EF4-FFF2-40B4-BE49-F238E27FC236}">
                <a16:creationId xmlns:a16="http://schemas.microsoft.com/office/drawing/2014/main" id="{09E5E19C-F0EB-42AE-3C94-513563B5ADCD}"/>
              </a:ext>
            </a:extLst>
          </p:cNvPr>
          <p:cNvCxnSpPr>
            <a:cxnSpLocks/>
          </p:cNvCxnSpPr>
          <p:nvPr/>
        </p:nvCxnSpPr>
        <p:spPr>
          <a:xfrm>
            <a:off x="681225" y="1058035"/>
            <a:ext cx="9065244" cy="0"/>
          </a:xfrm>
          <a:prstGeom prst="line">
            <a:avLst/>
          </a:prstGeom>
          <a:ln w="1905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12" name="Titre 2">
            <a:extLst>
              <a:ext uri="{FF2B5EF4-FFF2-40B4-BE49-F238E27FC236}">
                <a16:creationId xmlns:a16="http://schemas.microsoft.com/office/drawing/2014/main" id="{A6D8552A-6F29-006F-B9EB-6F75D5F0F362}"/>
              </a:ext>
            </a:extLst>
          </p:cNvPr>
          <p:cNvSpPr txBox="1">
            <a:spLocks/>
          </p:cNvSpPr>
          <p:nvPr/>
        </p:nvSpPr>
        <p:spPr>
          <a:xfrm>
            <a:off x="-2828606" y="650827"/>
            <a:ext cx="9586913" cy="821294"/>
          </a:xfrm>
          <a:prstGeom prst="rect">
            <a:avLst/>
          </a:prstGeom>
        </p:spPr>
        <p:txBody>
          <a:bodyPr/>
          <a:lstStyle>
            <a:lvl1pPr algn="ctr">
              <a:lnSpc>
                <a:spcPct val="90000"/>
              </a:lnSpc>
              <a:spcBef>
                <a:spcPct val="0"/>
              </a:spcBef>
              <a:buNone/>
              <a:defRPr sz="2000" b="0" i="0" spc="6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fr-FR" dirty="0">
                <a:solidFill>
                  <a:schemeClr val="tx1"/>
                </a:solidFill>
              </a:rPr>
              <a:t>LA VRAIE VIE</a:t>
            </a:r>
          </a:p>
          <a:p>
            <a:endParaRPr lang="fr-FR" dirty="0">
              <a:solidFill>
                <a:schemeClr val="tx1"/>
              </a:solidFill>
            </a:endParaRPr>
          </a:p>
        </p:txBody>
      </p:sp>
      <p:sp>
        <p:nvSpPr>
          <p:cNvPr id="3" name="Rectangle 2">
            <a:extLst>
              <a:ext uri="{FF2B5EF4-FFF2-40B4-BE49-F238E27FC236}">
                <a16:creationId xmlns:a16="http://schemas.microsoft.com/office/drawing/2014/main" id="{A8D45712-413E-90DD-D67E-F9ECAA25952A}"/>
              </a:ext>
            </a:extLst>
          </p:cNvPr>
          <p:cNvSpPr/>
          <p:nvPr/>
        </p:nvSpPr>
        <p:spPr>
          <a:xfrm>
            <a:off x="573778" y="1246888"/>
            <a:ext cx="11044443" cy="2538580"/>
          </a:xfrm>
          <a:prstGeom prst="rect">
            <a:avLst/>
          </a:prstGeom>
        </p:spPr>
        <p:txBody>
          <a:bodyPr wrap="square">
            <a:spAutoFit/>
          </a:bodyPr>
          <a:lstStyle/>
          <a:p>
            <a:pPr>
              <a:lnSpc>
                <a:spcPct val="150000"/>
              </a:lnSpc>
            </a:pPr>
            <a:r>
              <a:rPr lang="fr-FR"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rPr>
              <a:t>Décrivez comment ça s’est passé en réalité : </a:t>
            </a:r>
          </a:p>
          <a:p>
            <a:pPr marL="342900" indent="-342900">
              <a:lnSpc>
                <a:spcPct val="150000"/>
              </a:lnSpc>
              <a:buFont typeface="Arial" panose="020B0604020202020204" pitchFamily="34" charset="0"/>
              <a:buChar char="•"/>
            </a:pPr>
            <a:r>
              <a:rPr lang="fr-FR"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rPr>
              <a:t>Le mode d’action</a:t>
            </a:r>
          </a:p>
          <a:p>
            <a:pPr marL="342900" indent="-342900">
              <a:lnSpc>
                <a:spcPct val="150000"/>
              </a:lnSpc>
              <a:buFont typeface="Arial" panose="020B0604020202020204" pitchFamily="34" charset="0"/>
              <a:buChar char="•"/>
            </a:pPr>
            <a:r>
              <a:rPr lang="fr-FR"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rPr>
              <a:t>L’accompagnement humain, conduite du changement, la communication interne</a:t>
            </a:r>
          </a:p>
          <a:p>
            <a:pPr marL="342900" indent="-342900">
              <a:lnSpc>
                <a:spcPct val="150000"/>
              </a:lnSpc>
              <a:buFont typeface="Arial" panose="020B0604020202020204" pitchFamily="34" charset="0"/>
              <a:buChar char="•"/>
            </a:pPr>
            <a:r>
              <a:rPr lang="fr-FR"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rPr>
              <a:t>Les principales échéances </a:t>
            </a:r>
          </a:p>
          <a:p>
            <a:pPr marL="342900" indent="-342900">
              <a:lnSpc>
                <a:spcPct val="150000"/>
              </a:lnSpc>
              <a:buFont typeface="Arial" panose="020B0604020202020204" pitchFamily="34" charset="0"/>
              <a:buChar char="•"/>
            </a:pPr>
            <a:r>
              <a:rPr lang="fr-FR"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rPr>
              <a:t>La gouvernance, le pilotage</a:t>
            </a:r>
          </a:p>
          <a:p>
            <a:pPr marL="342900" indent="-342900">
              <a:lnSpc>
                <a:spcPct val="150000"/>
              </a:lnSpc>
              <a:buFont typeface="Arial" panose="020B0604020202020204" pitchFamily="34" charset="0"/>
              <a:buChar char="•"/>
            </a:pPr>
            <a:endParaRPr lang="fr-FR"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endParaRPr>
          </a:p>
        </p:txBody>
      </p:sp>
      <p:sp>
        <p:nvSpPr>
          <p:cNvPr id="5" name="Rectangle 4">
            <a:extLst>
              <a:ext uri="{FF2B5EF4-FFF2-40B4-BE49-F238E27FC236}">
                <a16:creationId xmlns:a16="http://schemas.microsoft.com/office/drawing/2014/main" id="{E7076B5F-FEFF-FB8C-52FC-40CDA4E5242B}"/>
              </a:ext>
            </a:extLst>
          </p:cNvPr>
          <p:cNvSpPr/>
          <p:nvPr/>
        </p:nvSpPr>
        <p:spPr>
          <a:xfrm>
            <a:off x="681225" y="3906626"/>
            <a:ext cx="11044443" cy="1524007"/>
          </a:xfrm>
          <a:prstGeom prst="rect">
            <a:avLst/>
          </a:prstGeom>
        </p:spPr>
        <p:txBody>
          <a:bodyPr wrap="square">
            <a:spAutoFit/>
          </a:bodyPr>
          <a:lstStyle/>
          <a:p>
            <a:pPr>
              <a:lnSpc>
                <a:spcPct val="150000"/>
              </a:lnSpc>
            </a:pPr>
            <a:r>
              <a:rPr lang="fr-FR" sz="1600" b="1" i="1" dirty="0">
                <a:latin typeface="Arial" panose="020B0604020202020204" pitchFamily="34" charset="0"/>
                <a:ea typeface="Cambria" panose="02040503050406030204" pitchFamily="18" charset="0"/>
                <a:cs typeface="Arial" panose="020B0604020202020204" pitchFamily="34" charset="0"/>
              </a:rPr>
              <a:t>……………………………………………………………………………………………………………………………………….</a:t>
            </a:r>
            <a:br>
              <a:rPr lang="fr-FR" sz="1600" b="1" i="1" dirty="0">
                <a:latin typeface="Arial" panose="020B0604020202020204" pitchFamily="34" charset="0"/>
                <a:ea typeface="Cambria" panose="02040503050406030204" pitchFamily="18" charset="0"/>
                <a:cs typeface="Arial" panose="020B0604020202020204" pitchFamily="34" charset="0"/>
              </a:rPr>
            </a:br>
            <a:r>
              <a:rPr lang="fr-FR" sz="1600" b="1" i="1" dirty="0">
                <a:latin typeface="Arial" panose="020B0604020202020204" pitchFamily="34" charset="0"/>
                <a:ea typeface="Cambria" panose="02040503050406030204" pitchFamily="18" charset="0"/>
                <a:cs typeface="Arial" panose="020B0604020202020204" pitchFamily="34" charset="0"/>
              </a:rPr>
              <a:t>……………………………………………………………………………………………………………………………………….</a:t>
            </a:r>
          </a:p>
          <a:p>
            <a:pPr>
              <a:lnSpc>
                <a:spcPct val="150000"/>
              </a:lnSpc>
            </a:pPr>
            <a:r>
              <a:rPr lang="fr-FR" sz="1600" b="1" i="1" dirty="0">
                <a:latin typeface="Arial" panose="020B0604020202020204" pitchFamily="34" charset="0"/>
                <a:ea typeface="Cambria" panose="02040503050406030204" pitchFamily="18" charset="0"/>
                <a:cs typeface="Arial" panose="020B0604020202020204" pitchFamily="34" charset="0"/>
              </a:rPr>
              <a:t>……………………………………………………………………………………………………………………………………….</a:t>
            </a:r>
          </a:p>
          <a:p>
            <a:pPr>
              <a:lnSpc>
                <a:spcPct val="150000"/>
              </a:lnSpc>
            </a:pPr>
            <a:r>
              <a:rPr lang="fr-FR" sz="1600" b="1" i="1" dirty="0">
                <a:latin typeface="Arial" panose="020B0604020202020204" pitchFamily="34" charset="0"/>
                <a:ea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650012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cteur droit 3">
            <a:extLst>
              <a:ext uri="{FF2B5EF4-FFF2-40B4-BE49-F238E27FC236}">
                <a16:creationId xmlns:a16="http://schemas.microsoft.com/office/drawing/2014/main" id="{09E5E19C-F0EB-42AE-3C94-513563B5ADCD}"/>
              </a:ext>
            </a:extLst>
          </p:cNvPr>
          <p:cNvCxnSpPr>
            <a:cxnSpLocks/>
          </p:cNvCxnSpPr>
          <p:nvPr/>
        </p:nvCxnSpPr>
        <p:spPr>
          <a:xfrm>
            <a:off x="681225" y="1058035"/>
            <a:ext cx="9065244" cy="0"/>
          </a:xfrm>
          <a:prstGeom prst="line">
            <a:avLst/>
          </a:prstGeom>
          <a:ln w="1905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12" name="Titre 2">
            <a:extLst>
              <a:ext uri="{FF2B5EF4-FFF2-40B4-BE49-F238E27FC236}">
                <a16:creationId xmlns:a16="http://schemas.microsoft.com/office/drawing/2014/main" id="{A6D8552A-6F29-006F-B9EB-6F75D5F0F362}"/>
              </a:ext>
            </a:extLst>
          </p:cNvPr>
          <p:cNvSpPr txBox="1">
            <a:spLocks/>
          </p:cNvSpPr>
          <p:nvPr/>
        </p:nvSpPr>
        <p:spPr>
          <a:xfrm>
            <a:off x="573778" y="647388"/>
            <a:ext cx="9586913" cy="821294"/>
          </a:xfrm>
          <a:prstGeom prst="rect">
            <a:avLst/>
          </a:prstGeom>
        </p:spPr>
        <p:txBody>
          <a:bodyPr/>
          <a:lstStyle>
            <a:lvl1pPr algn="ctr">
              <a:lnSpc>
                <a:spcPct val="90000"/>
              </a:lnSpc>
              <a:spcBef>
                <a:spcPct val="0"/>
              </a:spcBef>
              <a:buNone/>
              <a:defRPr sz="2000" b="0" i="0" spc="6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algn="l"/>
            <a:r>
              <a:rPr lang="fr-FR" dirty="0">
                <a:solidFill>
                  <a:schemeClr val="tx1"/>
                </a:solidFill>
              </a:rPr>
              <a:t>RÉSULTATS OBTENUS</a:t>
            </a:r>
            <a:r>
              <a:rPr lang="fr-FR" dirty="0">
                <a:solidFill>
                  <a:srgbClr val="54644C"/>
                </a:solidFill>
                <a:latin typeface="Avenir Next LT Pro" panose="020B0504020202020204" pitchFamily="34" charset="0"/>
                <a:ea typeface="Cambria" panose="02040503050406030204" pitchFamily="18" charset="0"/>
              </a:rPr>
              <a:t> | VALEUR AJOUTÉE</a:t>
            </a:r>
            <a:endParaRPr lang="fr-FR" dirty="0">
              <a:solidFill>
                <a:schemeClr val="tx1"/>
              </a:solidFill>
            </a:endParaRPr>
          </a:p>
          <a:p>
            <a:pPr algn="l"/>
            <a:endParaRPr lang="fr-FR" dirty="0">
              <a:solidFill>
                <a:schemeClr val="tx1"/>
              </a:solidFill>
            </a:endParaRPr>
          </a:p>
        </p:txBody>
      </p:sp>
      <p:sp>
        <p:nvSpPr>
          <p:cNvPr id="2" name="Rectangle 1">
            <a:extLst>
              <a:ext uri="{FF2B5EF4-FFF2-40B4-BE49-F238E27FC236}">
                <a16:creationId xmlns:a16="http://schemas.microsoft.com/office/drawing/2014/main" id="{63FE0A6E-A4AF-D8F7-AEBC-8CCF0B516EA7}"/>
              </a:ext>
            </a:extLst>
          </p:cNvPr>
          <p:cNvSpPr/>
          <p:nvPr/>
        </p:nvSpPr>
        <p:spPr>
          <a:xfrm>
            <a:off x="681225" y="1295708"/>
            <a:ext cx="10536294" cy="5047536"/>
          </a:xfrm>
          <a:prstGeom prst="rect">
            <a:avLst/>
          </a:prstGeom>
        </p:spPr>
        <p:txBody>
          <a:bodyPr wrap="square">
            <a:spAutoFit/>
          </a:bodyPr>
          <a:lstStyle/>
          <a:p>
            <a:r>
              <a:rPr lang="fr-FR" b="1"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rPr>
              <a:t>Décrivez</a:t>
            </a:r>
            <a:r>
              <a:rPr lang="fr-FR"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rPr>
              <a:t> :</a:t>
            </a:r>
          </a:p>
          <a:p>
            <a:endParaRPr lang="fr-FR"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endParaRPr>
          </a:p>
          <a:p>
            <a:pPr marL="342900" indent="-342900">
              <a:spcBef>
                <a:spcPts val="600"/>
              </a:spcBef>
              <a:spcAft>
                <a:spcPts val="600"/>
              </a:spcAft>
              <a:buFont typeface="Arial" panose="020B0604020202020204" pitchFamily="34" charset="0"/>
              <a:buChar char="•"/>
            </a:pPr>
            <a:r>
              <a:rPr lang="fr-FR"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rPr>
              <a:t>Situation par rapport aux objectifs : résultats qualitatifs ou quantitatifs</a:t>
            </a:r>
          </a:p>
          <a:p>
            <a:pPr marL="342900" indent="-342900">
              <a:spcBef>
                <a:spcPts val="600"/>
              </a:spcBef>
              <a:spcAft>
                <a:spcPts val="600"/>
              </a:spcAft>
              <a:buFont typeface="Arial" panose="020B0604020202020204" pitchFamily="34" charset="0"/>
              <a:buChar char="•"/>
            </a:pPr>
            <a:r>
              <a:rPr lang="fr-FR" sz="1800" i="1" dirty="0">
                <a:solidFill>
                  <a:schemeClr val="bg1">
                    <a:lumMod val="50000"/>
                  </a:schemeClr>
                </a:solidFill>
                <a:latin typeface="Avenir Next LT Pro" panose="020B0504020202020204" pitchFamily="34" charset="0"/>
                <a:ea typeface="Cambria" panose="02040503050406030204" pitchFamily="18" charset="0"/>
              </a:rPr>
              <a:t>Mesure du Retour sur Investissement | Qualification de l’amélioration</a:t>
            </a:r>
          </a:p>
          <a:p>
            <a:pPr marL="342900" indent="-342900">
              <a:spcBef>
                <a:spcPts val="600"/>
              </a:spcBef>
              <a:spcAft>
                <a:spcPts val="600"/>
              </a:spcAft>
              <a:buFont typeface="Arial" panose="020B0604020202020204" pitchFamily="34" charset="0"/>
              <a:buChar char="•"/>
            </a:pPr>
            <a:r>
              <a:rPr lang="fr-FR" sz="1800" i="1" dirty="0">
                <a:solidFill>
                  <a:schemeClr val="bg1">
                    <a:lumMod val="50000"/>
                  </a:schemeClr>
                </a:solidFill>
                <a:latin typeface="Avenir Next LT Pro" panose="020B0504020202020204" pitchFamily="34" charset="0"/>
                <a:ea typeface="Cambria" panose="02040503050406030204" pitchFamily="18" charset="0"/>
              </a:rPr>
              <a:t>L’appropriation par les utilisateurs : facilité d’utilisation, adoption, …</a:t>
            </a:r>
            <a:endParaRPr lang="fr-FR"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endParaRPr>
          </a:p>
          <a:p>
            <a:pPr marL="342900" indent="-342900">
              <a:spcBef>
                <a:spcPts val="600"/>
              </a:spcBef>
              <a:spcAft>
                <a:spcPts val="600"/>
              </a:spcAft>
              <a:buFont typeface="Arial" panose="020B0604020202020204" pitchFamily="34" charset="0"/>
              <a:buChar char="•"/>
            </a:pPr>
            <a:r>
              <a:rPr lang="fr-FR"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rPr>
              <a:t>Impact interne | Impact externe</a:t>
            </a:r>
            <a:endParaRPr lang="fr-FR" sz="1800" i="1" dirty="0">
              <a:solidFill>
                <a:schemeClr val="bg1">
                  <a:lumMod val="50000"/>
                </a:schemeClr>
              </a:solidFill>
              <a:latin typeface="Avenir Next LT Pro" panose="020B0504020202020204" pitchFamily="34" charset="0"/>
              <a:ea typeface="Cambria" panose="02040503050406030204" pitchFamily="18" charset="0"/>
            </a:endParaRPr>
          </a:p>
          <a:p>
            <a:pPr marL="285750" indent="-285750">
              <a:spcBef>
                <a:spcPts val="600"/>
              </a:spcBef>
              <a:spcAft>
                <a:spcPts val="600"/>
              </a:spcAft>
              <a:buFont typeface="Arial" panose="020B0604020202020204" pitchFamily="34" charset="0"/>
              <a:buChar char="•"/>
            </a:pPr>
            <a:r>
              <a:rPr lang="fr-FR" sz="1800" i="1" dirty="0">
                <a:solidFill>
                  <a:schemeClr val="bg1">
                    <a:lumMod val="50000"/>
                  </a:schemeClr>
                </a:solidFill>
                <a:latin typeface="Avenir Next LT Pro" panose="020B0504020202020204" pitchFamily="34" charset="0"/>
                <a:ea typeface="Cambria" panose="02040503050406030204" pitchFamily="18" charset="0"/>
              </a:rPr>
              <a:t>Valeur ajoutée pour le service concerné</a:t>
            </a:r>
          </a:p>
          <a:p>
            <a:pPr marL="285750" indent="-285750">
              <a:spcBef>
                <a:spcPts val="600"/>
              </a:spcBef>
              <a:spcAft>
                <a:spcPts val="600"/>
              </a:spcAft>
              <a:buFont typeface="Arial" panose="020B0604020202020204" pitchFamily="34" charset="0"/>
              <a:buChar char="•"/>
            </a:pPr>
            <a:r>
              <a:rPr lang="fr-FR" sz="1800" i="1" dirty="0">
                <a:solidFill>
                  <a:schemeClr val="bg1">
                    <a:lumMod val="50000"/>
                  </a:schemeClr>
                </a:solidFill>
                <a:latin typeface="Avenir Next LT Pro" panose="020B0504020202020204" pitchFamily="34" charset="0"/>
                <a:ea typeface="Cambria" panose="02040503050406030204" pitchFamily="18" charset="0"/>
              </a:rPr>
              <a:t>Valeur ajoutée pour l’entreprise de façon plus globale</a:t>
            </a:r>
          </a:p>
          <a:p>
            <a:pPr marL="285750" indent="-285750">
              <a:spcBef>
                <a:spcPts val="600"/>
              </a:spcBef>
              <a:spcAft>
                <a:spcPts val="600"/>
              </a:spcAft>
              <a:buFont typeface="Arial" panose="020B0604020202020204" pitchFamily="34" charset="0"/>
              <a:buChar char="•"/>
            </a:pPr>
            <a:r>
              <a:rPr lang="fr-FR" i="1" dirty="0">
                <a:solidFill>
                  <a:schemeClr val="bg1">
                    <a:lumMod val="50000"/>
                  </a:schemeClr>
                </a:solidFill>
                <a:latin typeface="Avenir Next LT Pro" panose="020B0504020202020204" pitchFamily="34" charset="0"/>
                <a:ea typeface="Cambria" panose="02040503050406030204" pitchFamily="18" charset="0"/>
              </a:rPr>
              <a:t>Amélioration sur la dimension RSE </a:t>
            </a:r>
            <a:endParaRPr lang="fr-FR" sz="1800" i="1" dirty="0">
              <a:solidFill>
                <a:schemeClr val="bg1">
                  <a:lumMod val="50000"/>
                </a:schemeClr>
              </a:solidFill>
              <a:latin typeface="Avenir Next LT Pro" panose="020B0504020202020204" pitchFamily="34" charset="0"/>
              <a:ea typeface="Cambria" panose="02040503050406030204" pitchFamily="18" charset="0"/>
            </a:endParaRPr>
          </a:p>
          <a:p>
            <a:pPr marL="285750" indent="-285750">
              <a:buFont typeface="Arial" panose="020B0604020202020204" pitchFamily="34" charset="0"/>
              <a:buChar char="•"/>
            </a:pPr>
            <a:endParaRPr lang="fr-FR" i="1" dirty="0">
              <a:solidFill>
                <a:schemeClr val="bg1">
                  <a:lumMod val="50000"/>
                </a:schemeClr>
              </a:solidFill>
              <a:latin typeface="Avenir Next LT Pro" panose="020B0504020202020204" pitchFamily="34" charset="0"/>
              <a:ea typeface="Cambria" panose="02040503050406030204" pitchFamily="18" charset="0"/>
            </a:endParaRPr>
          </a:p>
          <a:p>
            <a:pPr marL="285750" indent="-285750">
              <a:buFont typeface="Arial" panose="020B0604020202020204" pitchFamily="34" charset="0"/>
              <a:buChar char="•"/>
            </a:pPr>
            <a:endParaRPr lang="fr-FR" sz="1800" i="1" dirty="0">
              <a:solidFill>
                <a:schemeClr val="bg1">
                  <a:lumMod val="50000"/>
                </a:schemeClr>
              </a:solidFill>
              <a:latin typeface="Avenir Next LT Pro" panose="020B0504020202020204" pitchFamily="34" charset="0"/>
              <a:ea typeface="Cambria" panose="02040503050406030204" pitchFamily="18" charset="0"/>
            </a:endParaRPr>
          </a:p>
          <a:p>
            <a:pPr marL="285750" indent="-285750">
              <a:buFont typeface="Arial" panose="020B0604020202020204" pitchFamily="34" charset="0"/>
              <a:buChar char="•"/>
            </a:pPr>
            <a:endParaRPr lang="fr-FR" i="1" dirty="0">
              <a:solidFill>
                <a:schemeClr val="bg1">
                  <a:lumMod val="50000"/>
                </a:schemeClr>
              </a:solidFill>
              <a:latin typeface="Avenir Next LT Pro" panose="020B0504020202020204" pitchFamily="34" charset="0"/>
              <a:ea typeface="Cambria" panose="02040503050406030204" pitchFamily="18" charset="0"/>
            </a:endParaRPr>
          </a:p>
          <a:p>
            <a:pPr marL="285750" indent="-285750">
              <a:buFont typeface="Arial" panose="020B0604020202020204" pitchFamily="34" charset="0"/>
              <a:buChar char="•"/>
            </a:pPr>
            <a:endParaRPr lang="fr-FR" sz="1800" i="1" dirty="0">
              <a:solidFill>
                <a:schemeClr val="bg1">
                  <a:lumMod val="50000"/>
                </a:schemeClr>
              </a:solidFill>
              <a:latin typeface="Avenir Next LT Pro" panose="020B0504020202020204" pitchFamily="34" charset="0"/>
              <a:ea typeface="Cambria" panose="02040503050406030204" pitchFamily="18" charset="0"/>
            </a:endParaRPr>
          </a:p>
          <a:p>
            <a:pPr marL="342900" indent="-342900">
              <a:buFont typeface="Arial" panose="020B0604020202020204" pitchFamily="34" charset="0"/>
              <a:buChar char="•"/>
            </a:pPr>
            <a:endParaRPr lang="fr-FR" i="1" dirty="0">
              <a:solidFill>
                <a:schemeClr val="bg1">
                  <a:lumMod val="50000"/>
                </a:schemeClr>
              </a:solidFill>
              <a:latin typeface="Avenir Next LT Pro" panose="020B0504020202020204" pitchFamily="34"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9630628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cteur droit 3">
            <a:extLst>
              <a:ext uri="{FF2B5EF4-FFF2-40B4-BE49-F238E27FC236}">
                <a16:creationId xmlns:a16="http://schemas.microsoft.com/office/drawing/2014/main" id="{09E5E19C-F0EB-42AE-3C94-513563B5ADCD}"/>
              </a:ext>
            </a:extLst>
          </p:cNvPr>
          <p:cNvCxnSpPr>
            <a:cxnSpLocks/>
          </p:cNvCxnSpPr>
          <p:nvPr/>
        </p:nvCxnSpPr>
        <p:spPr>
          <a:xfrm>
            <a:off x="681225" y="1058035"/>
            <a:ext cx="9065244" cy="0"/>
          </a:xfrm>
          <a:prstGeom prst="line">
            <a:avLst/>
          </a:prstGeom>
          <a:ln w="1905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12" name="Titre 2">
            <a:extLst>
              <a:ext uri="{FF2B5EF4-FFF2-40B4-BE49-F238E27FC236}">
                <a16:creationId xmlns:a16="http://schemas.microsoft.com/office/drawing/2014/main" id="{A6D8552A-6F29-006F-B9EB-6F75D5F0F362}"/>
              </a:ext>
            </a:extLst>
          </p:cNvPr>
          <p:cNvSpPr txBox="1">
            <a:spLocks/>
          </p:cNvSpPr>
          <p:nvPr/>
        </p:nvSpPr>
        <p:spPr>
          <a:xfrm>
            <a:off x="573778" y="647388"/>
            <a:ext cx="9586913" cy="821294"/>
          </a:xfrm>
          <a:prstGeom prst="rect">
            <a:avLst/>
          </a:prstGeom>
        </p:spPr>
        <p:txBody>
          <a:bodyPr/>
          <a:lstStyle>
            <a:lvl1pPr algn="ctr">
              <a:lnSpc>
                <a:spcPct val="90000"/>
              </a:lnSpc>
              <a:spcBef>
                <a:spcPct val="0"/>
              </a:spcBef>
              <a:buNone/>
              <a:defRPr sz="2000" b="0" i="0" spc="6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algn="l"/>
            <a:r>
              <a:rPr lang="fr-FR" dirty="0">
                <a:solidFill>
                  <a:schemeClr val="tx1"/>
                </a:solidFill>
              </a:rPr>
              <a:t>RÉSULTATS OBTENUS</a:t>
            </a:r>
            <a:r>
              <a:rPr lang="fr-FR" dirty="0">
                <a:solidFill>
                  <a:srgbClr val="54644C"/>
                </a:solidFill>
                <a:latin typeface="Avenir Next LT Pro" panose="020B0504020202020204" pitchFamily="34" charset="0"/>
                <a:ea typeface="Cambria" panose="02040503050406030204" pitchFamily="18" charset="0"/>
              </a:rPr>
              <a:t> | VALEUR AJOUTÉE</a:t>
            </a:r>
            <a:endParaRPr lang="fr-FR" dirty="0">
              <a:solidFill>
                <a:schemeClr val="tx1"/>
              </a:solidFill>
            </a:endParaRPr>
          </a:p>
          <a:p>
            <a:pPr algn="l"/>
            <a:endParaRPr lang="fr-FR" dirty="0">
              <a:solidFill>
                <a:schemeClr val="tx1"/>
              </a:solidFill>
            </a:endParaRPr>
          </a:p>
        </p:txBody>
      </p:sp>
      <p:sp>
        <p:nvSpPr>
          <p:cNvPr id="3" name="Rectangle 2">
            <a:extLst>
              <a:ext uri="{FF2B5EF4-FFF2-40B4-BE49-F238E27FC236}">
                <a16:creationId xmlns:a16="http://schemas.microsoft.com/office/drawing/2014/main" id="{858E575F-3334-66B6-7AB5-86DFEF2F4FB0}"/>
              </a:ext>
            </a:extLst>
          </p:cNvPr>
          <p:cNvSpPr/>
          <p:nvPr/>
        </p:nvSpPr>
        <p:spPr>
          <a:xfrm>
            <a:off x="681225" y="1535661"/>
            <a:ext cx="11044443" cy="1893339"/>
          </a:xfrm>
          <a:prstGeom prst="rect">
            <a:avLst/>
          </a:prstGeom>
        </p:spPr>
        <p:txBody>
          <a:bodyPr wrap="square">
            <a:spAutoFit/>
          </a:bodyPr>
          <a:lstStyle/>
          <a:p>
            <a:pPr>
              <a:lnSpc>
                <a:spcPct val="150000"/>
              </a:lnSpc>
            </a:pPr>
            <a:r>
              <a:rPr lang="fr-FR" sz="1600" b="1" i="1" dirty="0">
                <a:latin typeface="Arial" panose="020B0604020202020204" pitchFamily="34" charset="0"/>
                <a:ea typeface="Cambria" panose="02040503050406030204" pitchFamily="18" charset="0"/>
                <a:cs typeface="Arial" panose="020B0604020202020204" pitchFamily="34" charset="0"/>
              </a:rPr>
              <a:t>Décrivez-nous les résultats obtenus : </a:t>
            </a:r>
          </a:p>
          <a:p>
            <a:pPr>
              <a:lnSpc>
                <a:spcPct val="150000"/>
              </a:lnSpc>
            </a:pPr>
            <a:r>
              <a:rPr lang="fr-FR" sz="1600" b="1" i="1" dirty="0">
                <a:latin typeface="Arial" panose="020B0604020202020204" pitchFamily="34" charset="0"/>
                <a:ea typeface="Cambria" panose="02040503050406030204" pitchFamily="18" charset="0"/>
                <a:cs typeface="Arial" panose="020B0604020202020204" pitchFamily="34" charset="0"/>
              </a:rPr>
              <a:t>……………………………………………………………………………………………………………………………………….</a:t>
            </a:r>
            <a:br>
              <a:rPr lang="fr-FR" sz="1600" b="1" i="1" dirty="0">
                <a:latin typeface="Arial" panose="020B0604020202020204" pitchFamily="34" charset="0"/>
                <a:ea typeface="Cambria" panose="02040503050406030204" pitchFamily="18" charset="0"/>
                <a:cs typeface="Arial" panose="020B0604020202020204" pitchFamily="34" charset="0"/>
              </a:rPr>
            </a:br>
            <a:r>
              <a:rPr lang="fr-FR" sz="1600" b="1" i="1" dirty="0">
                <a:latin typeface="Arial" panose="020B0604020202020204" pitchFamily="34" charset="0"/>
                <a:ea typeface="Cambria" panose="02040503050406030204" pitchFamily="18" charset="0"/>
                <a:cs typeface="Arial" panose="020B0604020202020204" pitchFamily="34" charset="0"/>
              </a:rPr>
              <a:t>……………………………………………………………………………………………………………………………………….</a:t>
            </a:r>
          </a:p>
          <a:p>
            <a:pPr>
              <a:lnSpc>
                <a:spcPct val="150000"/>
              </a:lnSpc>
            </a:pPr>
            <a:r>
              <a:rPr lang="fr-FR" sz="1600" b="1" i="1" dirty="0">
                <a:latin typeface="Arial" panose="020B0604020202020204" pitchFamily="34" charset="0"/>
                <a:ea typeface="Cambria" panose="02040503050406030204" pitchFamily="18" charset="0"/>
                <a:cs typeface="Arial" panose="020B0604020202020204" pitchFamily="34" charset="0"/>
              </a:rPr>
              <a:t>……………………………………………………………………………………………………………………………………….</a:t>
            </a:r>
          </a:p>
          <a:p>
            <a:pPr>
              <a:lnSpc>
                <a:spcPct val="150000"/>
              </a:lnSpc>
            </a:pPr>
            <a:r>
              <a:rPr lang="fr-FR" sz="1600" b="1" i="1" dirty="0">
                <a:latin typeface="Arial" panose="020B0604020202020204" pitchFamily="34" charset="0"/>
                <a:ea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730531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8AD32E-06D6-029F-0B8C-19BC19203D53}"/>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889876CC-FEC2-2FF3-FAAB-6CE3F1D18399}"/>
              </a:ext>
            </a:extLst>
          </p:cNvPr>
          <p:cNvSpPr txBox="1"/>
          <p:nvPr/>
        </p:nvSpPr>
        <p:spPr>
          <a:xfrm rot="16200000">
            <a:off x="-873190" y="2971800"/>
            <a:ext cx="6134740" cy="914401"/>
          </a:xfrm>
          <a:prstGeom prst="rect">
            <a:avLst/>
          </a:prstGeom>
        </p:spPr>
        <p:txBody>
          <a:bodyPr vert="horz" lIns="91440" tIns="45720" rIns="91440" bIns="45720" rtlCol="0" anchor="t">
            <a:normAutofit/>
          </a:bodyPr>
          <a:lstStyle/>
          <a:p>
            <a:pPr algn="ctr">
              <a:lnSpc>
                <a:spcPct val="90000"/>
              </a:lnSpc>
              <a:spcAft>
                <a:spcPts val="600"/>
              </a:spcAft>
            </a:pPr>
            <a:r>
              <a:rPr lang="en-US" sz="5400" b="1" dirty="0">
                <a:solidFill>
                  <a:srgbClr val="C00000"/>
                </a:solidFill>
                <a:latin typeface="+mj-lt"/>
              </a:rPr>
              <a:t>AGENDA</a:t>
            </a:r>
            <a:endParaRPr lang="en-US" sz="4000" b="1" dirty="0">
              <a:solidFill>
                <a:srgbClr val="C00000"/>
              </a:solidFill>
              <a:latin typeface="+mj-lt"/>
            </a:endParaRPr>
          </a:p>
        </p:txBody>
      </p:sp>
      <p:sp>
        <p:nvSpPr>
          <p:cNvPr id="6" name="ZoneTexte 5">
            <a:extLst>
              <a:ext uri="{FF2B5EF4-FFF2-40B4-BE49-F238E27FC236}">
                <a16:creationId xmlns:a16="http://schemas.microsoft.com/office/drawing/2014/main" id="{255E5A3A-F789-658F-54AB-6579D704A4EC}"/>
              </a:ext>
            </a:extLst>
          </p:cNvPr>
          <p:cNvSpPr txBox="1"/>
          <p:nvPr/>
        </p:nvSpPr>
        <p:spPr>
          <a:xfrm>
            <a:off x="3355538" y="1509327"/>
            <a:ext cx="914401" cy="769441"/>
          </a:xfrm>
          <a:prstGeom prst="rect">
            <a:avLst/>
          </a:prstGeom>
          <a:noFill/>
        </p:spPr>
        <p:txBody>
          <a:bodyPr wrap="square" rtlCol="0">
            <a:spAutoFit/>
          </a:bodyPr>
          <a:lstStyle/>
          <a:p>
            <a:r>
              <a:rPr lang="fr-FR" sz="4400" b="1" dirty="0">
                <a:solidFill>
                  <a:srgbClr val="C00000"/>
                </a:solidFill>
                <a:latin typeface="ADLaM Display" panose="02010000000000000000" pitchFamily="2" charset="77"/>
                <a:ea typeface="ADLaM Display" panose="02010000000000000000" pitchFamily="2" charset="77"/>
                <a:cs typeface="ADLaM Display" panose="02010000000000000000" pitchFamily="2" charset="77"/>
              </a:rPr>
              <a:t>1.</a:t>
            </a:r>
          </a:p>
        </p:txBody>
      </p:sp>
      <p:sp>
        <p:nvSpPr>
          <p:cNvPr id="7" name="ZoneTexte 6">
            <a:extLst>
              <a:ext uri="{FF2B5EF4-FFF2-40B4-BE49-F238E27FC236}">
                <a16:creationId xmlns:a16="http://schemas.microsoft.com/office/drawing/2014/main" id="{831C8513-B20A-5422-945B-3DDD93EDA627}"/>
              </a:ext>
            </a:extLst>
          </p:cNvPr>
          <p:cNvSpPr txBox="1"/>
          <p:nvPr/>
        </p:nvSpPr>
        <p:spPr>
          <a:xfrm>
            <a:off x="3359125" y="2925221"/>
            <a:ext cx="1016832" cy="769441"/>
          </a:xfrm>
          <a:prstGeom prst="rect">
            <a:avLst/>
          </a:prstGeom>
          <a:noFill/>
        </p:spPr>
        <p:txBody>
          <a:bodyPr wrap="square" rtlCol="0">
            <a:spAutoFit/>
          </a:bodyPr>
          <a:lstStyle/>
          <a:p>
            <a:r>
              <a:rPr lang="fr-FR" sz="4400" b="1" dirty="0">
                <a:solidFill>
                  <a:srgbClr val="C00000"/>
                </a:solidFill>
                <a:latin typeface="ADLaM Display" panose="02010000000000000000" pitchFamily="2" charset="77"/>
                <a:ea typeface="ADLaM Display" panose="02010000000000000000" pitchFamily="2" charset="77"/>
                <a:cs typeface="ADLaM Display" panose="02010000000000000000" pitchFamily="2" charset="77"/>
              </a:rPr>
              <a:t>2.</a:t>
            </a:r>
          </a:p>
        </p:txBody>
      </p:sp>
      <p:sp>
        <p:nvSpPr>
          <p:cNvPr id="8" name="ZoneTexte 7">
            <a:extLst>
              <a:ext uri="{FF2B5EF4-FFF2-40B4-BE49-F238E27FC236}">
                <a16:creationId xmlns:a16="http://schemas.microsoft.com/office/drawing/2014/main" id="{B0B43F6D-7609-9836-9B53-D42E9A074ECC}"/>
              </a:ext>
            </a:extLst>
          </p:cNvPr>
          <p:cNvSpPr txBox="1"/>
          <p:nvPr/>
        </p:nvSpPr>
        <p:spPr>
          <a:xfrm>
            <a:off x="3318818" y="4387058"/>
            <a:ext cx="805343" cy="769441"/>
          </a:xfrm>
          <a:prstGeom prst="rect">
            <a:avLst/>
          </a:prstGeom>
          <a:noFill/>
        </p:spPr>
        <p:txBody>
          <a:bodyPr wrap="square" rtlCol="0">
            <a:spAutoFit/>
          </a:bodyPr>
          <a:lstStyle/>
          <a:p>
            <a:r>
              <a:rPr lang="fr-FR" sz="4400" b="1" dirty="0">
                <a:solidFill>
                  <a:srgbClr val="C00000"/>
                </a:solidFill>
                <a:latin typeface="ADLaM Display" panose="02010000000000000000" pitchFamily="2" charset="77"/>
                <a:ea typeface="ADLaM Display" panose="02010000000000000000" pitchFamily="2" charset="77"/>
                <a:cs typeface="ADLaM Display" panose="02010000000000000000" pitchFamily="2" charset="77"/>
              </a:rPr>
              <a:t>3.</a:t>
            </a:r>
          </a:p>
        </p:txBody>
      </p:sp>
      <p:sp>
        <p:nvSpPr>
          <p:cNvPr id="10" name="ZoneTexte 9">
            <a:extLst>
              <a:ext uri="{FF2B5EF4-FFF2-40B4-BE49-F238E27FC236}">
                <a16:creationId xmlns:a16="http://schemas.microsoft.com/office/drawing/2014/main" id="{9A635944-8DDC-42A8-015B-5D87F22E7765}"/>
              </a:ext>
            </a:extLst>
          </p:cNvPr>
          <p:cNvSpPr txBox="1"/>
          <p:nvPr/>
        </p:nvSpPr>
        <p:spPr>
          <a:xfrm>
            <a:off x="4124161" y="1612545"/>
            <a:ext cx="5351993" cy="584775"/>
          </a:xfrm>
          <a:prstGeom prst="rect">
            <a:avLst/>
          </a:prstGeom>
          <a:noFill/>
        </p:spPr>
        <p:txBody>
          <a:bodyPr wrap="square" rtlCol="0">
            <a:spAutoFit/>
          </a:bodyPr>
          <a:lstStyle/>
          <a:p>
            <a:r>
              <a:rPr lang="fr-FR" sz="3200" dirty="0">
                <a:latin typeface="+mj-lt"/>
              </a:rPr>
              <a:t>Le concept &amp; les étapes clés</a:t>
            </a:r>
          </a:p>
        </p:txBody>
      </p:sp>
      <p:sp>
        <p:nvSpPr>
          <p:cNvPr id="11" name="ZoneTexte 10">
            <a:extLst>
              <a:ext uri="{FF2B5EF4-FFF2-40B4-BE49-F238E27FC236}">
                <a16:creationId xmlns:a16="http://schemas.microsoft.com/office/drawing/2014/main" id="{F86B7DB1-5D7E-0F86-B3FC-AFCAC6F86CDE}"/>
              </a:ext>
            </a:extLst>
          </p:cNvPr>
          <p:cNvSpPr txBox="1"/>
          <p:nvPr/>
        </p:nvSpPr>
        <p:spPr>
          <a:xfrm>
            <a:off x="4124160" y="3043754"/>
            <a:ext cx="4567786" cy="584775"/>
          </a:xfrm>
          <a:prstGeom prst="rect">
            <a:avLst/>
          </a:prstGeom>
          <a:noFill/>
        </p:spPr>
        <p:txBody>
          <a:bodyPr wrap="square" rtlCol="0">
            <a:spAutoFit/>
          </a:bodyPr>
          <a:lstStyle/>
          <a:p>
            <a:r>
              <a:rPr lang="fr-FR" sz="3200" dirty="0">
                <a:latin typeface="+mj-lt"/>
              </a:rPr>
              <a:t>Dossier de candidature</a:t>
            </a:r>
          </a:p>
        </p:txBody>
      </p:sp>
      <p:sp>
        <p:nvSpPr>
          <p:cNvPr id="12" name="ZoneTexte 11">
            <a:extLst>
              <a:ext uri="{FF2B5EF4-FFF2-40B4-BE49-F238E27FC236}">
                <a16:creationId xmlns:a16="http://schemas.microsoft.com/office/drawing/2014/main" id="{E9D63A78-E494-9F4F-B742-C9B92569983F}"/>
              </a:ext>
            </a:extLst>
          </p:cNvPr>
          <p:cNvSpPr txBox="1"/>
          <p:nvPr/>
        </p:nvSpPr>
        <p:spPr>
          <a:xfrm>
            <a:off x="4124159" y="4474963"/>
            <a:ext cx="4858733" cy="584775"/>
          </a:xfrm>
          <a:prstGeom prst="rect">
            <a:avLst/>
          </a:prstGeom>
          <a:noFill/>
        </p:spPr>
        <p:txBody>
          <a:bodyPr wrap="square" rtlCol="0">
            <a:spAutoFit/>
          </a:bodyPr>
          <a:lstStyle/>
          <a:p>
            <a:r>
              <a:rPr lang="fr-FR" sz="3200" dirty="0">
                <a:latin typeface="+mj-lt"/>
              </a:rPr>
              <a:t>Modalités de participation</a:t>
            </a:r>
          </a:p>
        </p:txBody>
      </p:sp>
      <p:pic>
        <p:nvPicPr>
          <p:cNvPr id="14" name="Picture 2" descr="Logo Clubs utilisateurs de solutions Oracle">
            <a:extLst>
              <a:ext uri="{FF2B5EF4-FFF2-40B4-BE49-F238E27FC236}">
                <a16:creationId xmlns:a16="http://schemas.microsoft.com/office/drawing/2014/main" id="{4C4F4A5B-0EC5-C49D-29F6-8D49F6B932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43592" y="5612550"/>
            <a:ext cx="1391479" cy="6863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08611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cteur droit 3">
            <a:extLst>
              <a:ext uri="{FF2B5EF4-FFF2-40B4-BE49-F238E27FC236}">
                <a16:creationId xmlns:a16="http://schemas.microsoft.com/office/drawing/2014/main" id="{09E5E19C-F0EB-42AE-3C94-513563B5ADCD}"/>
              </a:ext>
            </a:extLst>
          </p:cNvPr>
          <p:cNvCxnSpPr>
            <a:cxnSpLocks/>
          </p:cNvCxnSpPr>
          <p:nvPr/>
        </p:nvCxnSpPr>
        <p:spPr>
          <a:xfrm>
            <a:off x="681225" y="1058035"/>
            <a:ext cx="9065244" cy="0"/>
          </a:xfrm>
          <a:prstGeom prst="line">
            <a:avLst/>
          </a:prstGeom>
          <a:ln w="1905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12" name="Titre 2">
            <a:extLst>
              <a:ext uri="{FF2B5EF4-FFF2-40B4-BE49-F238E27FC236}">
                <a16:creationId xmlns:a16="http://schemas.microsoft.com/office/drawing/2014/main" id="{A6D8552A-6F29-006F-B9EB-6F75D5F0F362}"/>
              </a:ext>
            </a:extLst>
          </p:cNvPr>
          <p:cNvSpPr txBox="1">
            <a:spLocks/>
          </p:cNvSpPr>
          <p:nvPr/>
        </p:nvSpPr>
        <p:spPr>
          <a:xfrm>
            <a:off x="573778" y="647388"/>
            <a:ext cx="9586913" cy="821294"/>
          </a:xfrm>
          <a:prstGeom prst="rect">
            <a:avLst/>
          </a:prstGeom>
        </p:spPr>
        <p:txBody>
          <a:bodyPr/>
          <a:lstStyle>
            <a:lvl1pPr algn="ctr">
              <a:lnSpc>
                <a:spcPct val="90000"/>
              </a:lnSpc>
              <a:spcBef>
                <a:spcPct val="0"/>
              </a:spcBef>
              <a:buNone/>
              <a:defRPr sz="2000" b="0" i="0" spc="6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algn="l"/>
            <a:r>
              <a:rPr lang="fr-FR" dirty="0">
                <a:solidFill>
                  <a:schemeClr val="tx1"/>
                </a:solidFill>
              </a:rPr>
              <a:t>DÉFIS RELEVÉS ET LEÇONS APPRISES</a:t>
            </a:r>
          </a:p>
          <a:p>
            <a:pPr algn="l"/>
            <a:endParaRPr lang="fr-FR" dirty="0">
              <a:solidFill>
                <a:schemeClr val="tx1"/>
              </a:solidFill>
            </a:endParaRPr>
          </a:p>
        </p:txBody>
      </p:sp>
      <p:sp>
        <p:nvSpPr>
          <p:cNvPr id="3" name="Titre 1">
            <a:extLst>
              <a:ext uri="{FF2B5EF4-FFF2-40B4-BE49-F238E27FC236}">
                <a16:creationId xmlns:a16="http://schemas.microsoft.com/office/drawing/2014/main" id="{5A10D7AA-3484-2608-B691-319C020BE407}"/>
              </a:ext>
            </a:extLst>
          </p:cNvPr>
          <p:cNvSpPr txBox="1">
            <a:spLocks/>
          </p:cNvSpPr>
          <p:nvPr/>
        </p:nvSpPr>
        <p:spPr>
          <a:xfrm>
            <a:off x="823209" y="1460806"/>
            <a:ext cx="10809157" cy="2968242"/>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285750" indent="-285750">
              <a:lnSpc>
                <a:spcPct val="100000"/>
              </a:lnSpc>
              <a:spcBef>
                <a:spcPts val="600"/>
              </a:spcBef>
              <a:spcAft>
                <a:spcPts val="600"/>
              </a:spcAft>
              <a:buFont typeface="Arial" panose="020B0604020202020204" pitchFamily="34" charset="0"/>
              <a:buChar char="•"/>
            </a:pPr>
            <a:r>
              <a:rPr lang="fr-FR" sz="1600" i="1" dirty="0">
                <a:solidFill>
                  <a:schemeClr val="bg1">
                    <a:lumMod val="50000"/>
                  </a:schemeClr>
                </a:solidFill>
                <a:latin typeface="Avenir Next LT Pro" panose="020B0504020202020204" pitchFamily="34" charset="0"/>
                <a:ea typeface="Cambria" panose="02040503050406030204" pitchFamily="18" charset="0"/>
              </a:rPr>
              <a:t>Les bonnes surprises</a:t>
            </a:r>
          </a:p>
          <a:p>
            <a:pPr marL="285750" indent="-285750">
              <a:lnSpc>
                <a:spcPct val="100000"/>
              </a:lnSpc>
              <a:spcBef>
                <a:spcPts val="600"/>
              </a:spcBef>
              <a:spcAft>
                <a:spcPts val="600"/>
              </a:spcAft>
              <a:buFont typeface="Arial" panose="020B0604020202020204" pitchFamily="34" charset="0"/>
              <a:buChar char="•"/>
            </a:pPr>
            <a:r>
              <a:rPr lang="fr-FR" sz="1600" i="1" dirty="0">
                <a:solidFill>
                  <a:schemeClr val="bg1">
                    <a:lumMod val="50000"/>
                  </a:schemeClr>
                </a:solidFill>
                <a:latin typeface="Avenir Next LT Pro" panose="020B0504020202020204" pitchFamily="34" charset="0"/>
                <a:ea typeface="Cambria" panose="02040503050406030204" pitchFamily="18" charset="0"/>
              </a:rPr>
              <a:t>Les défis surmontés</a:t>
            </a:r>
          </a:p>
          <a:p>
            <a:pPr marL="285750" indent="-285750">
              <a:lnSpc>
                <a:spcPct val="100000"/>
              </a:lnSpc>
              <a:spcBef>
                <a:spcPts val="600"/>
              </a:spcBef>
              <a:spcAft>
                <a:spcPts val="600"/>
              </a:spcAft>
              <a:buFont typeface="Arial" panose="020B0604020202020204" pitchFamily="34" charset="0"/>
              <a:buChar char="•"/>
            </a:pPr>
            <a:r>
              <a:rPr lang="fr-FR" sz="1600" i="1" dirty="0">
                <a:solidFill>
                  <a:schemeClr val="bg1">
                    <a:lumMod val="50000"/>
                  </a:schemeClr>
                </a:solidFill>
                <a:latin typeface="Avenir Next LT Pro" panose="020B0504020202020204" pitchFamily="34" charset="0"/>
                <a:ea typeface="Cambria" panose="02040503050406030204" pitchFamily="18" charset="0"/>
              </a:rPr>
              <a:t>Quelles sont les opportunités rencontrées/apportées? </a:t>
            </a:r>
          </a:p>
          <a:p>
            <a:pPr marL="342900" indent="-342900">
              <a:lnSpc>
                <a:spcPct val="100000"/>
              </a:lnSpc>
              <a:spcBef>
                <a:spcPts val="600"/>
              </a:spcBef>
              <a:spcAft>
                <a:spcPts val="600"/>
              </a:spcAft>
              <a:buFont typeface="Arial" panose="020B0604020202020204" pitchFamily="34" charset="0"/>
              <a:buChar char="•"/>
            </a:pPr>
            <a:r>
              <a:rPr lang="fr-FR" sz="1600" i="1" dirty="0">
                <a:solidFill>
                  <a:schemeClr val="bg1">
                    <a:lumMod val="50000"/>
                  </a:schemeClr>
                </a:solidFill>
                <a:latin typeface="Avenir Next LT Pro" panose="020B0504020202020204" pitchFamily="34" charset="0"/>
                <a:ea typeface="Cambria" panose="02040503050406030204" pitchFamily="18" charset="0"/>
              </a:rPr>
              <a:t>Effets constatés non prévus initialement (positifs ou négatifs)</a:t>
            </a:r>
          </a:p>
          <a:p>
            <a:pPr marL="342900" indent="-342900">
              <a:lnSpc>
                <a:spcPct val="100000"/>
              </a:lnSpc>
              <a:spcBef>
                <a:spcPts val="600"/>
              </a:spcBef>
              <a:spcAft>
                <a:spcPts val="600"/>
              </a:spcAft>
              <a:buFont typeface="Arial" panose="020B0604020202020204" pitchFamily="34" charset="0"/>
              <a:buChar char="•"/>
            </a:pPr>
            <a:r>
              <a:rPr lang="fr-FR" sz="1600" i="1" dirty="0">
                <a:solidFill>
                  <a:schemeClr val="bg1">
                    <a:lumMod val="50000"/>
                  </a:schemeClr>
                </a:solidFill>
                <a:latin typeface="Avenir Next LT Pro" panose="020B0504020202020204" pitchFamily="34" charset="0"/>
                <a:ea typeface="Cambria" panose="02040503050406030204" pitchFamily="18" charset="0"/>
              </a:rPr>
              <a:t>Et si c’était à refaire ? (que feriez-vous à l’identique ou au contraire que feriez-vous différemment)</a:t>
            </a:r>
          </a:p>
          <a:p>
            <a:pPr>
              <a:lnSpc>
                <a:spcPct val="100000"/>
              </a:lnSpc>
              <a:spcBef>
                <a:spcPts val="600"/>
              </a:spcBef>
              <a:spcAft>
                <a:spcPts val="600"/>
              </a:spcAft>
            </a:pPr>
            <a:endParaRPr lang="fr-FR" sz="1600" i="1" dirty="0">
              <a:solidFill>
                <a:schemeClr val="bg1">
                  <a:lumMod val="50000"/>
                </a:schemeClr>
              </a:solidFill>
              <a:latin typeface="Avenir Next LT Pro" panose="020B0504020202020204" pitchFamily="34" charset="0"/>
              <a:ea typeface="Cambria" panose="02040503050406030204" pitchFamily="18" charset="0"/>
            </a:endParaRPr>
          </a:p>
        </p:txBody>
      </p:sp>
      <p:sp>
        <p:nvSpPr>
          <p:cNvPr id="5" name="Rectangle 4">
            <a:extLst>
              <a:ext uri="{FF2B5EF4-FFF2-40B4-BE49-F238E27FC236}">
                <a16:creationId xmlns:a16="http://schemas.microsoft.com/office/drawing/2014/main" id="{EAE86F36-03F7-D18C-D05A-737FE0FD88FA}"/>
              </a:ext>
            </a:extLst>
          </p:cNvPr>
          <p:cNvSpPr/>
          <p:nvPr/>
        </p:nvSpPr>
        <p:spPr>
          <a:xfrm>
            <a:off x="681225" y="3906626"/>
            <a:ext cx="11044443" cy="1524007"/>
          </a:xfrm>
          <a:prstGeom prst="rect">
            <a:avLst/>
          </a:prstGeom>
        </p:spPr>
        <p:txBody>
          <a:bodyPr wrap="square">
            <a:spAutoFit/>
          </a:bodyPr>
          <a:lstStyle/>
          <a:p>
            <a:pPr>
              <a:lnSpc>
                <a:spcPct val="150000"/>
              </a:lnSpc>
            </a:pPr>
            <a:r>
              <a:rPr lang="fr-FR" sz="1600" b="1" i="1" dirty="0">
                <a:latin typeface="Arial" panose="020B0604020202020204" pitchFamily="34" charset="0"/>
                <a:ea typeface="Cambria" panose="02040503050406030204" pitchFamily="18" charset="0"/>
                <a:cs typeface="Arial" panose="020B0604020202020204" pitchFamily="34" charset="0"/>
              </a:rPr>
              <a:t>……………………………………………………………………………………………………………………………………….</a:t>
            </a:r>
            <a:br>
              <a:rPr lang="fr-FR" sz="1600" b="1" i="1" dirty="0">
                <a:latin typeface="Arial" panose="020B0604020202020204" pitchFamily="34" charset="0"/>
                <a:ea typeface="Cambria" panose="02040503050406030204" pitchFamily="18" charset="0"/>
                <a:cs typeface="Arial" panose="020B0604020202020204" pitchFamily="34" charset="0"/>
              </a:rPr>
            </a:br>
            <a:r>
              <a:rPr lang="fr-FR" sz="1600" b="1" i="1" dirty="0">
                <a:latin typeface="Arial" panose="020B0604020202020204" pitchFamily="34" charset="0"/>
                <a:ea typeface="Cambria" panose="02040503050406030204" pitchFamily="18" charset="0"/>
                <a:cs typeface="Arial" panose="020B0604020202020204" pitchFamily="34" charset="0"/>
              </a:rPr>
              <a:t>……………………………………………………………………………………………………………………………………….</a:t>
            </a:r>
          </a:p>
          <a:p>
            <a:pPr>
              <a:lnSpc>
                <a:spcPct val="150000"/>
              </a:lnSpc>
            </a:pPr>
            <a:r>
              <a:rPr lang="fr-FR" sz="1600" b="1" i="1" dirty="0">
                <a:latin typeface="Arial" panose="020B0604020202020204" pitchFamily="34" charset="0"/>
                <a:ea typeface="Cambria" panose="02040503050406030204" pitchFamily="18" charset="0"/>
                <a:cs typeface="Arial" panose="020B0604020202020204" pitchFamily="34" charset="0"/>
              </a:rPr>
              <a:t>……………………………………………………………………………………………………………………………………….</a:t>
            </a:r>
          </a:p>
          <a:p>
            <a:pPr>
              <a:lnSpc>
                <a:spcPct val="150000"/>
              </a:lnSpc>
            </a:pPr>
            <a:r>
              <a:rPr lang="fr-FR" sz="1600" b="1" i="1" dirty="0">
                <a:latin typeface="Arial" panose="020B0604020202020204" pitchFamily="34" charset="0"/>
                <a:ea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4805195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cteur droit 3">
            <a:extLst>
              <a:ext uri="{FF2B5EF4-FFF2-40B4-BE49-F238E27FC236}">
                <a16:creationId xmlns:a16="http://schemas.microsoft.com/office/drawing/2014/main" id="{09E5E19C-F0EB-42AE-3C94-513563B5ADCD}"/>
              </a:ext>
            </a:extLst>
          </p:cNvPr>
          <p:cNvCxnSpPr>
            <a:cxnSpLocks/>
          </p:cNvCxnSpPr>
          <p:nvPr/>
        </p:nvCxnSpPr>
        <p:spPr>
          <a:xfrm>
            <a:off x="681225" y="1058035"/>
            <a:ext cx="9065244" cy="0"/>
          </a:xfrm>
          <a:prstGeom prst="line">
            <a:avLst/>
          </a:prstGeom>
          <a:ln w="1905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12" name="Titre 2">
            <a:extLst>
              <a:ext uri="{FF2B5EF4-FFF2-40B4-BE49-F238E27FC236}">
                <a16:creationId xmlns:a16="http://schemas.microsoft.com/office/drawing/2014/main" id="{A6D8552A-6F29-006F-B9EB-6F75D5F0F362}"/>
              </a:ext>
            </a:extLst>
          </p:cNvPr>
          <p:cNvSpPr txBox="1">
            <a:spLocks/>
          </p:cNvSpPr>
          <p:nvPr/>
        </p:nvSpPr>
        <p:spPr>
          <a:xfrm>
            <a:off x="573778" y="647388"/>
            <a:ext cx="9586913" cy="821294"/>
          </a:xfrm>
          <a:prstGeom prst="rect">
            <a:avLst/>
          </a:prstGeom>
        </p:spPr>
        <p:txBody>
          <a:bodyPr/>
          <a:lstStyle>
            <a:lvl1pPr algn="ctr">
              <a:lnSpc>
                <a:spcPct val="90000"/>
              </a:lnSpc>
              <a:spcBef>
                <a:spcPct val="0"/>
              </a:spcBef>
              <a:buNone/>
              <a:defRPr sz="2000" b="0" i="0" spc="6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algn="l"/>
            <a:r>
              <a:rPr lang="fr-FR" dirty="0">
                <a:solidFill>
                  <a:schemeClr val="tx1"/>
                </a:solidFill>
              </a:rPr>
              <a:t>ET DEMAIN …</a:t>
            </a:r>
          </a:p>
          <a:p>
            <a:pPr algn="l"/>
            <a:endParaRPr lang="fr-FR" dirty="0">
              <a:solidFill>
                <a:schemeClr val="tx1"/>
              </a:solidFill>
            </a:endParaRPr>
          </a:p>
        </p:txBody>
      </p:sp>
      <p:sp>
        <p:nvSpPr>
          <p:cNvPr id="2" name="Titre 1">
            <a:extLst>
              <a:ext uri="{FF2B5EF4-FFF2-40B4-BE49-F238E27FC236}">
                <a16:creationId xmlns:a16="http://schemas.microsoft.com/office/drawing/2014/main" id="{B3B1B4A1-2FEE-D2AF-EFBE-8E8441407A13}"/>
              </a:ext>
            </a:extLst>
          </p:cNvPr>
          <p:cNvSpPr txBox="1">
            <a:spLocks/>
          </p:cNvSpPr>
          <p:nvPr/>
        </p:nvSpPr>
        <p:spPr>
          <a:xfrm>
            <a:off x="653115" y="1468682"/>
            <a:ext cx="9121464" cy="299542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pPr>
            <a:r>
              <a:rPr lang="fr-FR" sz="1800" i="1" dirty="0">
                <a:solidFill>
                  <a:schemeClr val="bg1">
                    <a:lumMod val="50000"/>
                  </a:schemeClr>
                </a:solidFill>
                <a:latin typeface="Avenir Next LT Pro" panose="020B0504020202020204" pitchFamily="34" charset="0"/>
                <a:ea typeface="Cambria" panose="02040503050406030204" pitchFamily="18" charset="0"/>
              </a:rPr>
              <a:t>Est-ce que votre réalisation s’inscrit dans un plan global de changement ?</a:t>
            </a:r>
            <a:br>
              <a:rPr lang="fr-FR" sz="1800" i="1" dirty="0">
                <a:solidFill>
                  <a:schemeClr val="bg1">
                    <a:lumMod val="50000"/>
                  </a:schemeClr>
                </a:solidFill>
                <a:latin typeface="Avenir Next LT Pro" panose="020B0504020202020204" pitchFamily="34" charset="0"/>
                <a:ea typeface="Cambria" panose="02040503050406030204" pitchFamily="18" charset="0"/>
              </a:rPr>
            </a:br>
            <a:r>
              <a:rPr lang="fr-FR" sz="1800" i="1" dirty="0">
                <a:solidFill>
                  <a:schemeClr val="bg1">
                    <a:lumMod val="50000"/>
                  </a:schemeClr>
                </a:solidFill>
                <a:latin typeface="Avenir Next LT Pro" panose="020B0504020202020204" pitchFamily="34" charset="0"/>
                <a:ea typeface="Cambria" panose="02040503050406030204" pitchFamily="18" charset="0"/>
              </a:rPr>
              <a:t>Prévoyez-vous d’étendre les fonctionnalités ?</a:t>
            </a:r>
          </a:p>
          <a:p>
            <a:pPr>
              <a:lnSpc>
                <a:spcPct val="150000"/>
              </a:lnSpc>
            </a:pPr>
            <a:endParaRPr lang="fr-FR" sz="1800" i="1" dirty="0">
              <a:solidFill>
                <a:schemeClr val="bg1">
                  <a:lumMod val="50000"/>
                </a:schemeClr>
              </a:solidFill>
              <a:latin typeface="Avenir Next LT Pro" panose="020B0504020202020204" pitchFamily="34" charset="0"/>
              <a:ea typeface="Cambria" panose="02040503050406030204" pitchFamily="18" charset="0"/>
            </a:endParaRPr>
          </a:p>
          <a:p>
            <a:pPr>
              <a:lnSpc>
                <a:spcPct val="150000"/>
              </a:lnSpc>
            </a:pPr>
            <a:r>
              <a:rPr lang="fr-FR" sz="1800" b="1" i="1" dirty="0">
                <a:solidFill>
                  <a:schemeClr val="bg1">
                    <a:lumMod val="50000"/>
                  </a:schemeClr>
                </a:solidFill>
                <a:latin typeface="Avenir Next LT Pro" panose="020B0504020202020204" pitchFamily="34" charset="0"/>
                <a:ea typeface="Cambria" panose="02040503050406030204" pitchFamily="18" charset="0"/>
              </a:rPr>
              <a:t>Décrivez</a:t>
            </a:r>
            <a:r>
              <a:rPr lang="fr-FR" sz="1800" i="1" dirty="0">
                <a:solidFill>
                  <a:schemeClr val="bg1">
                    <a:lumMod val="50000"/>
                  </a:schemeClr>
                </a:solidFill>
                <a:latin typeface="Avenir Next LT Pro" panose="020B0504020202020204" pitchFamily="34" charset="0"/>
                <a:ea typeface="Cambria" panose="02040503050406030204" pitchFamily="18" charset="0"/>
              </a:rPr>
              <a:t> :</a:t>
            </a:r>
          </a:p>
          <a:p>
            <a:pPr marL="285750" indent="-285750">
              <a:lnSpc>
                <a:spcPct val="150000"/>
              </a:lnSpc>
              <a:buFont typeface="Arial" panose="020B0604020202020204" pitchFamily="34" charset="0"/>
              <a:buChar char="•"/>
            </a:pPr>
            <a:r>
              <a:rPr lang="fr-FR" sz="1800" i="1" dirty="0">
                <a:solidFill>
                  <a:schemeClr val="bg1">
                    <a:lumMod val="50000"/>
                  </a:schemeClr>
                </a:solidFill>
                <a:latin typeface="Avenir Next LT Pro" panose="020B0504020202020204" pitchFamily="34" charset="0"/>
                <a:ea typeface="Cambria" panose="02040503050406030204" pitchFamily="18" charset="0"/>
              </a:rPr>
              <a:t>Ce qui est déjà prévu</a:t>
            </a:r>
          </a:p>
          <a:p>
            <a:pPr marL="285750" indent="-285750">
              <a:lnSpc>
                <a:spcPct val="150000"/>
              </a:lnSpc>
              <a:buFont typeface="Arial" panose="020B0604020202020204" pitchFamily="34" charset="0"/>
              <a:buChar char="•"/>
            </a:pPr>
            <a:r>
              <a:rPr lang="fr-FR" sz="1800" i="1" dirty="0">
                <a:solidFill>
                  <a:schemeClr val="bg1">
                    <a:lumMod val="50000"/>
                  </a:schemeClr>
                </a:solidFill>
                <a:latin typeface="Avenir Next LT Pro" panose="020B0504020202020204" pitchFamily="34" charset="0"/>
                <a:ea typeface="Cambria" panose="02040503050406030204" pitchFamily="18" charset="0"/>
              </a:rPr>
              <a:t>Ce qu’il serait bien d’envisager</a:t>
            </a:r>
          </a:p>
          <a:p>
            <a:pPr marL="285750" indent="-285750">
              <a:lnSpc>
                <a:spcPct val="150000"/>
              </a:lnSpc>
              <a:buFont typeface="Arial" panose="020B0604020202020204" pitchFamily="34" charset="0"/>
              <a:buChar char="•"/>
            </a:pPr>
            <a:endParaRPr lang="fr-FR" sz="1800" i="1" dirty="0">
              <a:solidFill>
                <a:schemeClr val="bg1">
                  <a:lumMod val="50000"/>
                </a:schemeClr>
              </a:solidFill>
              <a:latin typeface="Avenir Next LT Pro" panose="020B0504020202020204" pitchFamily="34" charset="0"/>
              <a:ea typeface="Cambria" panose="02040503050406030204" pitchFamily="18" charset="0"/>
            </a:endParaRPr>
          </a:p>
        </p:txBody>
      </p:sp>
      <p:sp>
        <p:nvSpPr>
          <p:cNvPr id="5" name="Rectangle 4">
            <a:extLst>
              <a:ext uri="{FF2B5EF4-FFF2-40B4-BE49-F238E27FC236}">
                <a16:creationId xmlns:a16="http://schemas.microsoft.com/office/drawing/2014/main" id="{B7F6FD24-42C4-524E-E39A-F7E0439657A3}"/>
              </a:ext>
            </a:extLst>
          </p:cNvPr>
          <p:cNvSpPr/>
          <p:nvPr/>
        </p:nvSpPr>
        <p:spPr>
          <a:xfrm>
            <a:off x="681225" y="4200910"/>
            <a:ext cx="11044443" cy="1524007"/>
          </a:xfrm>
          <a:prstGeom prst="rect">
            <a:avLst/>
          </a:prstGeom>
        </p:spPr>
        <p:txBody>
          <a:bodyPr wrap="square">
            <a:spAutoFit/>
          </a:bodyPr>
          <a:lstStyle/>
          <a:p>
            <a:pPr>
              <a:lnSpc>
                <a:spcPct val="150000"/>
              </a:lnSpc>
            </a:pPr>
            <a:r>
              <a:rPr lang="fr-FR" sz="1600" b="1" i="1" dirty="0">
                <a:latin typeface="Arial" panose="020B0604020202020204" pitchFamily="34" charset="0"/>
                <a:ea typeface="Cambria" panose="02040503050406030204" pitchFamily="18" charset="0"/>
                <a:cs typeface="Arial" panose="020B0604020202020204" pitchFamily="34" charset="0"/>
              </a:rPr>
              <a:t>……………………………………………………………………………………………………………………………………….</a:t>
            </a:r>
            <a:br>
              <a:rPr lang="fr-FR" sz="1600" b="1" i="1" dirty="0">
                <a:latin typeface="Arial" panose="020B0604020202020204" pitchFamily="34" charset="0"/>
                <a:ea typeface="Cambria" panose="02040503050406030204" pitchFamily="18" charset="0"/>
                <a:cs typeface="Arial" panose="020B0604020202020204" pitchFamily="34" charset="0"/>
              </a:rPr>
            </a:br>
            <a:r>
              <a:rPr lang="fr-FR" sz="1600" b="1" i="1" dirty="0">
                <a:latin typeface="Arial" panose="020B0604020202020204" pitchFamily="34" charset="0"/>
                <a:ea typeface="Cambria" panose="02040503050406030204" pitchFamily="18" charset="0"/>
                <a:cs typeface="Arial" panose="020B0604020202020204" pitchFamily="34" charset="0"/>
              </a:rPr>
              <a:t>……………………………………………………………………………………………………………………………………….</a:t>
            </a:r>
          </a:p>
          <a:p>
            <a:pPr>
              <a:lnSpc>
                <a:spcPct val="150000"/>
              </a:lnSpc>
            </a:pPr>
            <a:r>
              <a:rPr lang="fr-FR" sz="1600" b="1" i="1" dirty="0">
                <a:latin typeface="Arial" panose="020B0604020202020204" pitchFamily="34" charset="0"/>
                <a:ea typeface="Cambria" panose="02040503050406030204" pitchFamily="18" charset="0"/>
                <a:cs typeface="Arial" panose="020B0604020202020204" pitchFamily="34" charset="0"/>
              </a:rPr>
              <a:t>……………………………………………………………………………………………………………………………………….</a:t>
            </a:r>
          </a:p>
          <a:p>
            <a:pPr>
              <a:lnSpc>
                <a:spcPct val="150000"/>
              </a:lnSpc>
            </a:pPr>
            <a:r>
              <a:rPr lang="fr-FR" sz="1600" b="1" i="1" dirty="0">
                <a:latin typeface="Arial" panose="020B0604020202020204" pitchFamily="34" charset="0"/>
                <a:ea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1237817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cteur droit 3">
            <a:extLst>
              <a:ext uri="{FF2B5EF4-FFF2-40B4-BE49-F238E27FC236}">
                <a16:creationId xmlns:a16="http://schemas.microsoft.com/office/drawing/2014/main" id="{09E5E19C-F0EB-42AE-3C94-513563B5ADCD}"/>
              </a:ext>
            </a:extLst>
          </p:cNvPr>
          <p:cNvCxnSpPr>
            <a:cxnSpLocks/>
          </p:cNvCxnSpPr>
          <p:nvPr/>
        </p:nvCxnSpPr>
        <p:spPr>
          <a:xfrm>
            <a:off x="681225" y="1058035"/>
            <a:ext cx="9065244" cy="0"/>
          </a:xfrm>
          <a:prstGeom prst="line">
            <a:avLst/>
          </a:prstGeom>
          <a:ln w="1905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12" name="Titre 2">
            <a:extLst>
              <a:ext uri="{FF2B5EF4-FFF2-40B4-BE49-F238E27FC236}">
                <a16:creationId xmlns:a16="http://schemas.microsoft.com/office/drawing/2014/main" id="{A6D8552A-6F29-006F-B9EB-6F75D5F0F362}"/>
              </a:ext>
            </a:extLst>
          </p:cNvPr>
          <p:cNvSpPr txBox="1">
            <a:spLocks/>
          </p:cNvSpPr>
          <p:nvPr/>
        </p:nvSpPr>
        <p:spPr>
          <a:xfrm>
            <a:off x="573778" y="647388"/>
            <a:ext cx="9586913" cy="821294"/>
          </a:xfrm>
          <a:prstGeom prst="rect">
            <a:avLst/>
          </a:prstGeom>
        </p:spPr>
        <p:txBody>
          <a:bodyPr/>
          <a:lstStyle>
            <a:lvl1pPr algn="ctr">
              <a:lnSpc>
                <a:spcPct val="90000"/>
              </a:lnSpc>
              <a:spcBef>
                <a:spcPct val="0"/>
              </a:spcBef>
              <a:buNone/>
              <a:defRPr sz="2000" b="0" i="0" spc="6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algn="l"/>
            <a:r>
              <a:rPr lang="fr-FR" dirty="0">
                <a:solidFill>
                  <a:schemeClr val="tx1"/>
                </a:solidFill>
              </a:rPr>
              <a:t>FAITES-NOUS SOURIRE </a:t>
            </a:r>
            <a:r>
              <a:rPr lang="fr-FR" dirty="0">
                <a:solidFill>
                  <a:schemeClr val="tx1"/>
                </a:solidFill>
                <a:sym typeface="Wingdings" pitchFamily="2" charset="2"/>
              </a:rPr>
              <a:t> </a:t>
            </a:r>
            <a:endParaRPr lang="fr-FR" dirty="0">
              <a:solidFill>
                <a:schemeClr val="tx1"/>
              </a:solidFill>
            </a:endParaRPr>
          </a:p>
          <a:p>
            <a:pPr algn="l"/>
            <a:endParaRPr lang="fr-FR" dirty="0">
              <a:solidFill>
                <a:schemeClr val="tx1"/>
              </a:solidFill>
            </a:endParaRPr>
          </a:p>
        </p:txBody>
      </p:sp>
      <p:sp>
        <p:nvSpPr>
          <p:cNvPr id="3" name="Titre 1">
            <a:extLst>
              <a:ext uri="{FF2B5EF4-FFF2-40B4-BE49-F238E27FC236}">
                <a16:creationId xmlns:a16="http://schemas.microsoft.com/office/drawing/2014/main" id="{16C3A56A-E2EC-7B32-DE29-1FB66D17A5FB}"/>
              </a:ext>
            </a:extLst>
          </p:cNvPr>
          <p:cNvSpPr txBox="1">
            <a:spLocks/>
          </p:cNvSpPr>
          <p:nvPr/>
        </p:nvSpPr>
        <p:spPr>
          <a:xfrm>
            <a:off x="700838" y="1228791"/>
            <a:ext cx="9121464" cy="154499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50000"/>
              </a:lnSpc>
            </a:pPr>
            <a:endParaRPr lang="fr-FR" sz="1800" i="1" dirty="0">
              <a:solidFill>
                <a:schemeClr val="bg1">
                  <a:lumMod val="50000"/>
                </a:schemeClr>
              </a:solidFill>
              <a:latin typeface="Avenir Next LT Pro" panose="020B0504020202020204" pitchFamily="34" charset="0"/>
              <a:ea typeface="Cambria" panose="02040503050406030204" pitchFamily="18" charset="0"/>
            </a:endParaRPr>
          </a:p>
          <a:p>
            <a:pPr>
              <a:lnSpc>
                <a:spcPct val="150000"/>
              </a:lnSpc>
            </a:pPr>
            <a:r>
              <a:rPr lang="fr-FR" sz="1800" i="1" dirty="0">
                <a:solidFill>
                  <a:schemeClr val="bg1">
                    <a:lumMod val="50000"/>
                  </a:schemeClr>
                </a:solidFill>
                <a:latin typeface="Avenir Next LT Pro" panose="020B0504020202020204" pitchFamily="34" charset="0"/>
                <a:ea typeface="Cambria" panose="02040503050406030204" pitchFamily="18" charset="0"/>
              </a:rPr>
              <a:t>Faites-nous entrer dans votre réalisation…..Racontez-nous une anecdote ! </a:t>
            </a:r>
          </a:p>
          <a:p>
            <a:pPr>
              <a:lnSpc>
                <a:spcPct val="150000"/>
              </a:lnSpc>
            </a:pPr>
            <a:r>
              <a:rPr lang="fr-FR" sz="1800" i="1" dirty="0">
                <a:solidFill>
                  <a:schemeClr val="bg1">
                    <a:lumMod val="50000"/>
                  </a:schemeClr>
                </a:solidFill>
                <a:latin typeface="Avenir Next LT Pro" panose="020B0504020202020204" pitchFamily="34" charset="0"/>
                <a:ea typeface="Cambria" panose="02040503050406030204" pitchFamily="18" charset="0"/>
              </a:rPr>
              <a:t>(sous la forme de votre choix : photo, vidéo, texte, …) </a:t>
            </a:r>
          </a:p>
          <a:p>
            <a:pPr>
              <a:lnSpc>
                <a:spcPct val="150000"/>
              </a:lnSpc>
            </a:pPr>
            <a:endParaRPr lang="fr-FR" sz="1800" i="1" dirty="0">
              <a:solidFill>
                <a:schemeClr val="bg1">
                  <a:lumMod val="50000"/>
                </a:schemeClr>
              </a:solidFill>
              <a:latin typeface="Avenir Next LT Pro" panose="020B0504020202020204" pitchFamily="34" charset="0"/>
              <a:ea typeface="Cambria" panose="02040503050406030204" pitchFamily="18" charset="0"/>
            </a:endParaRPr>
          </a:p>
          <a:p>
            <a:pPr>
              <a:lnSpc>
                <a:spcPct val="150000"/>
              </a:lnSpc>
            </a:pPr>
            <a:endParaRPr lang="fr-FR" sz="1800" i="1" dirty="0">
              <a:solidFill>
                <a:schemeClr val="bg1">
                  <a:lumMod val="50000"/>
                </a:schemeClr>
              </a:solidFill>
              <a:latin typeface="Avenir Next LT Pro" panose="020B0504020202020204" pitchFamily="34" charset="0"/>
              <a:ea typeface="Cambria" panose="02040503050406030204" pitchFamily="18" charset="0"/>
            </a:endParaRPr>
          </a:p>
        </p:txBody>
      </p:sp>
    </p:spTree>
    <p:extLst>
      <p:ext uri="{BB962C8B-B14F-4D97-AF65-F5344CB8AC3E}">
        <p14:creationId xmlns:p14="http://schemas.microsoft.com/office/powerpoint/2010/main" val="10620469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23AE2B-F9F6-49FC-E362-108F739FFFF4}"/>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914B3373-5400-8EBF-BD90-201EE644382B}"/>
              </a:ext>
            </a:extLst>
          </p:cNvPr>
          <p:cNvSpPr txBox="1"/>
          <p:nvPr/>
        </p:nvSpPr>
        <p:spPr>
          <a:xfrm>
            <a:off x="746410" y="644677"/>
            <a:ext cx="8920104" cy="914401"/>
          </a:xfrm>
          <a:prstGeom prst="rect">
            <a:avLst/>
          </a:prstGeom>
        </p:spPr>
        <p:txBody>
          <a:bodyPr vert="horz" lIns="91440" tIns="45720" rIns="91440" bIns="45720" rtlCol="0" anchor="t">
            <a:normAutofit fontScale="85000" lnSpcReduction="10000"/>
          </a:bodyPr>
          <a:lstStyle/>
          <a:p>
            <a:pPr algn="ctr">
              <a:lnSpc>
                <a:spcPct val="90000"/>
              </a:lnSpc>
              <a:spcAft>
                <a:spcPts val="600"/>
              </a:spcAft>
            </a:pPr>
            <a:r>
              <a:rPr lang="en-US" sz="5400" b="1" dirty="0">
                <a:solidFill>
                  <a:srgbClr val="C00000"/>
                </a:solidFill>
                <a:latin typeface="+mj-lt"/>
              </a:rPr>
              <a:t>3. MODALITÉS DE PARTICIPATION</a:t>
            </a:r>
            <a:endParaRPr lang="en-US" sz="4000" b="1" dirty="0">
              <a:solidFill>
                <a:srgbClr val="C00000"/>
              </a:solidFill>
              <a:latin typeface="+mj-lt"/>
            </a:endParaRPr>
          </a:p>
        </p:txBody>
      </p:sp>
      <p:pic>
        <p:nvPicPr>
          <p:cNvPr id="14" name="Picture 2" descr="Logo Clubs utilisateurs de solutions Oracle">
            <a:extLst>
              <a:ext uri="{FF2B5EF4-FFF2-40B4-BE49-F238E27FC236}">
                <a16:creationId xmlns:a16="http://schemas.microsoft.com/office/drawing/2014/main" id="{9488C3B0-4FFB-4DDB-1389-A496008EEC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43592" y="5612550"/>
            <a:ext cx="1391479" cy="686318"/>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 3" descr="Une image contenant texte, capture d’écran, Rectangle, conception&#10;&#10;Description générée automatiquement">
            <a:extLst>
              <a:ext uri="{FF2B5EF4-FFF2-40B4-BE49-F238E27FC236}">
                <a16:creationId xmlns:a16="http://schemas.microsoft.com/office/drawing/2014/main" id="{91B34EAE-6A9E-5502-F43B-440CD9CC5991}"/>
              </a:ext>
            </a:extLst>
          </p:cNvPr>
          <p:cNvPicPr>
            <a:picLocks noChangeAspect="1"/>
          </p:cNvPicPr>
          <p:nvPr/>
        </p:nvPicPr>
        <p:blipFill>
          <a:blip r:embed="rId3">
            <a:extLst>
              <a:ext uri="{28A0092B-C50C-407E-A947-70E740481C1C}">
                <a14:useLocalDpi xmlns:a14="http://schemas.microsoft.com/office/drawing/2010/main" val="0"/>
              </a:ext>
            </a:extLst>
          </a:blip>
          <a:srcRect l="19614" t="6139" r="23677" b="12258"/>
          <a:stretch>
            <a:fillRect/>
          </a:stretch>
        </p:blipFill>
        <p:spPr>
          <a:xfrm>
            <a:off x="3935361" y="1324410"/>
            <a:ext cx="4321277" cy="4974458"/>
          </a:xfrm>
          <a:prstGeom prst="rect">
            <a:avLst/>
          </a:prstGeom>
        </p:spPr>
      </p:pic>
    </p:spTree>
    <p:extLst>
      <p:ext uri="{BB962C8B-B14F-4D97-AF65-F5344CB8AC3E}">
        <p14:creationId xmlns:p14="http://schemas.microsoft.com/office/powerpoint/2010/main" val="41424885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23878C-B238-4BBD-9929-4B46629AB844}"/>
              </a:ext>
            </a:extLst>
          </p:cNvPr>
          <p:cNvSpPr>
            <a:spLocks noGrp="1"/>
          </p:cNvSpPr>
          <p:nvPr>
            <p:ph type="title"/>
          </p:nvPr>
        </p:nvSpPr>
        <p:spPr/>
        <p:txBody>
          <a:bodyPr/>
          <a:lstStyle/>
          <a:p>
            <a:r>
              <a:rPr lang="fr-FR" dirty="0"/>
              <a:t>MODALITÉS DE PARTICIPATION</a:t>
            </a:r>
          </a:p>
        </p:txBody>
      </p:sp>
      <p:sp>
        <p:nvSpPr>
          <p:cNvPr id="8" name="Espace réservé du texte 5">
            <a:extLst>
              <a:ext uri="{FF2B5EF4-FFF2-40B4-BE49-F238E27FC236}">
                <a16:creationId xmlns:a16="http://schemas.microsoft.com/office/drawing/2014/main" id="{1C54BAD4-EF9C-D1BB-01B5-8FB7A848B1E9}"/>
              </a:ext>
            </a:extLst>
          </p:cNvPr>
          <p:cNvSpPr txBox="1">
            <a:spLocks/>
          </p:cNvSpPr>
          <p:nvPr/>
        </p:nvSpPr>
        <p:spPr>
          <a:xfrm>
            <a:off x="527713" y="994454"/>
            <a:ext cx="5459919" cy="586354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ts val="0"/>
              </a:spcBef>
              <a:buFont typeface="Arial" panose="020B0604020202020204" pitchFamily="34" charset="0"/>
              <a:buNone/>
            </a:pPr>
            <a:r>
              <a:rPr lang="fr-FR" sz="1100" b="1" dirty="0">
                <a:latin typeface="Avenir Next LT Pro" panose="020B0504020202020204" pitchFamily="34" charset="0"/>
                <a:cs typeface="Arial" pitchFamily="34" charset="0"/>
              </a:rPr>
              <a:t>Art 1 : Objet  et règlement</a:t>
            </a:r>
          </a:p>
          <a:p>
            <a:pPr marL="0" indent="0" algn="just">
              <a:spcBef>
                <a:spcPts val="0"/>
              </a:spcBef>
              <a:buFont typeface="Arial" panose="020B0604020202020204" pitchFamily="34" charset="0"/>
              <a:buNone/>
            </a:pPr>
            <a:r>
              <a:rPr lang="fr-FR" sz="1100" dirty="0">
                <a:latin typeface="Avenir Next LT Pro" panose="020B0504020202020204" pitchFamily="34" charset="0"/>
                <a:cs typeface="Arial" pitchFamily="34" charset="0"/>
              </a:rPr>
              <a:t>Le concours Trophées est organisé par les Clubs Utilisateurs Francophones et Oracle France. Il est destiné à  valoriser les  réalisations mises en œuvre par les utilisateurs avec les solutions Oracle.</a:t>
            </a:r>
          </a:p>
          <a:p>
            <a:pPr marL="0" indent="0" algn="just">
              <a:spcBef>
                <a:spcPts val="0"/>
              </a:spcBef>
              <a:buFont typeface="Arial" panose="020B0604020202020204" pitchFamily="34" charset="0"/>
              <a:buNone/>
            </a:pPr>
            <a:r>
              <a:rPr lang="fr-FR" sz="1100" dirty="0">
                <a:latin typeface="Avenir Next LT Pro" panose="020B0504020202020204" pitchFamily="34" charset="0"/>
                <a:cs typeface="Arial" pitchFamily="34" charset="0"/>
              </a:rPr>
              <a:t>Le règlement composé de 12 articles sera adressé par courrier électronique à toute personne en faisant la demande. </a:t>
            </a:r>
          </a:p>
          <a:p>
            <a:pPr marL="0" indent="0">
              <a:spcBef>
                <a:spcPts val="0"/>
              </a:spcBef>
              <a:buFont typeface="Arial" panose="020B0604020202020204" pitchFamily="34" charset="0"/>
              <a:buNone/>
            </a:pPr>
            <a:endParaRPr lang="fr-FR" sz="1100" dirty="0">
              <a:latin typeface="Avenir Next LT Pro" panose="020B0504020202020204" pitchFamily="34" charset="0"/>
              <a:cs typeface="Arial" pitchFamily="34" charset="0"/>
            </a:endParaRPr>
          </a:p>
          <a:p>
            <a:pPr marL="0" indent="0">
              <a:spcBef>
                <a:spcPts val="0"/>
              </a:spcBef>
              <a:buFont typeface="Arial" panose="020B0604020202020204" pitchFamily="34" charset="0"/>
              <a:buNone/>
            </a:pPr>
            <a:r>
              <a:rPr lang="fr-FR" sz="1100" b="1" dirty="0">
                <a:latin typeface="Avenir Next LT Pro" panose="020B0504020202020204" pitchFamily="34" charset="0"/>
                <a:cs typeface="Arial" pitchFamily="34" charset="0"/>
              </a:rPr>
              <a:t>Art 2 : Les candidats </a:t>
            </a:r>
          </a:p>
          <a:p>
            <a:pPr marL="0" indent="0" algn="just">
              <a:spcBef>
                <a:spcPts val="0"/>
              </a:spcBef>
              <a:buFont typeface="Arial" panose="020B0604020202020204" pitchFamily="34" charset="0"/>
              <a:buNone/>
            </a:pPr>
            <a:r>
              <a:rPr lang="fr-FR" sz="1100" dirty="0">
                <a:latin typeface="Avenir Next LT Pro" panose="020B0504020202020204" pitchFamily="34" charset="0"/>
                <a:cs typeface="Arial" pitchFamily="34" charset="0"/>
              </a:rPr>
              <a:t>La participation aux Trophées Oracle des Clubs Utilisateurs est réservée aux entreprises, administrations, associations utilisatrices pour leur propre compte des solutions Oracle (progiciels, logiciels applicatifs, outils de développement, bases de Données, middleware, Serveurs et systèmes de stockage), que l’hébergement soit interne ou via une offre cloud.</a:t>
            </a:r>
          </a:p>
          <a:p>
            <a:pPr marL="0" indent="0" algn="just">
              <a:spcBef>
                <a:spcPts val="0"/>
              </a:spcBef>
              <a:buFont typeface="Arial" panose="020B0604020202020204" pitchFamily="34" charset="0"/>
              <a:buNone/>
            </a:pPr>
            <a:r>
              <a:rPr lang="fr-FR" sz="1100" dirty="0">
                <a:latin typeface="Avenir Next LT Pro" panose="020B0504020202020204" pitchFamily="34" charset="0"/>
                <a:cs typeface="Arial" pitchFamily="34" charset="0"/>
              </a:rPr>
              <a:t>Les partenaires (ESN, éditeurs de logiciels, revendeurs, etc.…) peuvent accompagner leurs clients pour présenter un dossier mais ne peuvent pas proposer un dossier pour leur propre compte. </a:t>
            </a:r>
          </a:p>
          <a:p>
            <a:pPr marL="0" indent="0" algn="just">
              <a:spcBef>
                <a:spcPts val="0"/>
              </a:spcBef>
              <a:buFont typeface="Arial" panose="020B0604020202020204" pitchFamily="34" charset="0"/>
              <a:buNone/>
            </a:pPr>
            <a:r>
              <a:rPr lang="fr-FR" sz="1100" dirty="0">
                <a:latin typeface="Avenir Next LT Pro" panose="020B0504020202020204" pitchFamily="34" charset="0"/>
                <a:cs typeface="Arial" pitchFamily="34" charset="0"/>
              </a:rPr>
              <a:t>Les entreprises et organisations représentées par un membre du jury ou travaillant en partenariat avec la société de l’un des membres du jury ne peuvent pas concourir. </a:t>
            </a:r>
          </a:p>
          <a:p>
            <a:pPr marL="0" indent="0" algn="just">
              <a:spcBef>
                <a:spcPts val="0"/>
              </a:spcBef>
              <a:buFont typeface="Arial" panose="020B0604020202020204" pitchFamily="34" charset="0"/>
              <a:buNone/>
            </a:pPr>
            <a:endParaRPr lang="fr-FR" sz="1100" dirty="0">
              <a:latin typeface="Avenir Next LT Pro" panose="020B0504020202020204" pitchFamily="34" charset="0"/>
              <a:cs typeface="Arial" pitchFamily="34" charset="0"/>
            </a:endParaRPr>
          </a:p>
          <a:p>
            <a:pPr marL="0" indent="0" algn="just">
              <a:spcBef>
                <a:spcPts val="0"/>
              </a:spcBef>
              <a:buFont typeface="Arial" panose="020B0604020202020204" pitchFamily="34" charset="0"/>
              <a:buNone/>
            </a:pPr>
            <a:r>
              <a:rPr lang="fr-FR" sz="1100" b="1" dirty="0">
                <a:latin typeface="Avenir Next LT Pro" panose="020B0504020202020204" pitchFamily="34" charset="0"/>
                <a:cs typeface="Arial" pitchFamily="34" charset="0"/>
              </a:rPr>
              <a:t>Art 3 : Critères d’éligibilité </a:t>
            </a:r>
          </a:p>
          <a:p>
            <a:pPr algn="just">
              <a:spcBef>
                <a:spcPts val="0"/>
              </a:spcBef>
            </a:pPr>
            <a:r>
              <a:rPr lang="fr-FR" sz="1100" dirty="0">
                <a:latin typeface="Avenir Next LT Pro" panose="020B0504020202020204" pitchFamily="34" charset="0"/>
                <a:cs typeface="Arial" pitchFamily="34" charset="0"/>
              </a:rPr>
              <a:t>Les participants doivent compléter le présent dossier de candidature et le retourner avant la date limite (cf. page 7) à la Délégation Générale des clubs utilisateurs : </a:t>
            </a:r>
            <a:r>
              <a:rPr lang="fr-FR" sz="1100" dirty="0" err="1">
                <a:latin typeface="Avenir Next LT Pro" panose="020B0504020202020204" pitchFamily="34" charset="0"/>
                <a:cs typeface="Arial" pitchFamily="34" charset="0"/>
              </a:rPr>
              <a:t>delegation@clubutilisateursoracle.org</a:t>
            </a:r>
            <a:endParaRPr lang="fr-FR" sz="1100" dirty="0">
              <a:latin typeface="Avenir Next LT Pro" panose="020B0504020202020204" pitchFamily="34" charset="0"/>
              <a:cs typeface="Arial" pitchFamily="34" charset="0"/>
            </a:endParaRPr>
          </a:p>
          <a:p>
            <a:pPr marL="0" indent="0" algn="just">
              <a:spcBef>
                <a:spcPts val="0"/>
              </a:spcBef>
              <a:buFont typeface="Arial" panose="020B0604020202020204" pitchFamily="34" charset="0"/>
              <a:buNone/>
            </a:pPr>
            <a:r>
              <a:rPr lang="fr-FR" sz="1100" dirty="0">
                <a:latin typeface="Avenir Next LT Pro" panose="020B0504020202020204" pitchFamily="34" charset="0"/>
                <a:cs typeface="Arial" pitchFamily="34" charset="0"/>
              </a:rPr>
              <a:t>Les participants peuvent si ils le souhaitent, compléter leur dossier par tous documents jugés utiles (fichiers Acrobat, Word, PowerPoint, …..) d’une taille maximale de 1Mo. </a:t>
            </a:r>
          </a:p>
          <a:p>
            <a:pPr marL="0" indent="0" algn="just">
              <a:spcBef>
                <a:spcPts val="0"/>
              </a:spcBef>
              <a:buFont typeface="Arial" panose="020B0604020202020204" pitchFamily="34" charset="0"/>
              <a:buNone/>
            </a:pPr>
            <a:r>
              <a:rPr lang="fr-FR" sz="1100" dirty="0">
                <a:latin typeface="Avenir Next LT Pro" panose="020B0504020202020204" pitchFamily="34" charset="0"/>
                <a:cs typeface="Arial" pitchFamily="34" charset="0"/>
              </a:rPr>
              <a:t>Seuls les projets opérationnels au plus tard à la date indiquée page 4 seront recevables.  Le jury se réserve le droit d’arbitrer sur cette date selon la teneur de la réalisation.</a:t>
            </a:r>
          </a:p>
          <a:p>
            <a:pPr marL="0" indent="0">
              <a:spcBef>
                <a:spcPts val="0"/>
              </a:spcBef>
              <a:buFont typeface="Arial" panose="020B0604020202020204" pitchFamily="34" charset="0"/>
              <a:buNone/>
            </a:pPr>
            <a:endParaRPr lang="fr-FR" sz="1100" dirty="0">
              <a:latin typeface="Avenir Next LT Pro" panose="020B0504020202020204" pitchFamily="34" charset="0"/>
              <a:cs typeface="Arial" pitchFamily="34" charset="0"/>
            </a:endParaRPr>
          </a:p>
          <a:p>
            <a:pPr marL="0" indent="0">
              <a:spcBef>
                <a:spcPts val="0"/>
              </a:spcBef>
              <a:buFont typeface="Arial" panose="020B0604020202020204" pitchFamily="34" charset="0"/>
              <a:buNone/>
            </a:pPr>
            <a:r>
              <a:rPr lang="fr-FR" sz="1100" b="1" dirty="0">
                <a:latin typeface="Avenir Next LT Pro" panose="020B0504020202020204" pitchFamily="34" charset="0"/>
                <a:cs typeface="Arial" pitchFamily="34" charset="0"/>
              </a:rPr>
              <a:t>Art. 4 : Clause de confidentialité </a:t>
            </a:r>
          </a:p>
          <a:p>
            <a:pPr marL="0" indent="0" algn="just">
              <a:spcBef>
                <a:spcPts val="0"/>
              </a:spcBef>
              <a:buFont typeface="Arial" panose="020B0604020202020204" pitchFamily="34" charset="0"/>
              <a:buNone/>
            </a:pPr>
            <a:r>
              <a:rPr lang="fr-FR" sz="1100" dirty="0">
                <a:latin typeface="Avenir Next LT Pro" panose="020B0504020202020204" pitchFamily="34" charset="0"/>
                <a:cs typeface="Arial" pitchFamily="34" charset="0"/>
              </a:rPr>
              <a:t>Toutes les personnes : organisateurs – partenaires – membres du jury – qui auront eu connaissance des dossiers de candidature sont tenues à une stricte confidentialité en particulier quant au contenu des projets. </a:t>
            </a:r>
          </a:p>
          <a:p>
            <a:pPr marL="0" indent="0" algn="just">
              <a:spcBef>
                <a:spcPts val="0"/>
              </a:spcBef>
              <a:buFont typeface="Arial" panose="020B0604020202020204" pitchFamily="34" charset="0"/>
              <a:buNone/>
            </a:pPr>
            <a:r>
              <a:rPr lang="fr-FR" sz="1100" dirty="0">
                <a:latin typeface="Avenir Next LT Pro" panose="020B0504020202020204" pitchFamily="34" charset="0"/>
                <a:cs typeface="Arial" pitchFamily="34" charset="0"/>
              </a:rPr>
              <a:t>La communication prévue dans le cadre du concours ne divulguera aucune information précisée par le porteur du projet comme confidentielle. </a:t>
            </a:r>
          </a:p>
          <a:p>
            <a:endParaRPr lang="fr-FR" dirty="0">
              <a:latin typeface="Avenir Next LT Pro" panose="020B0504020202020204" pitchFamily="34" charset="0"/>
            </a:endParaRPr>
          </a:p>
        </p:txBody>
      </p:sp>
      <p:sp>
        <p:nvSpPr>
          <p:cNvPr id="9" name="Espace réservé du texte 6">
            <a:extLst>
              <a:ext uri="{FF2B5EF4-FFF2-40B4-BE49-F238E27FC236}">
                <a16:creationId xmlns:a16="http://schemas.microsoft.com/office/drawing/2014/main" id="{A439E82E-F14B-2FF9-0224-EAF80BA2410C}"/>
              </a:ext>
            </a:extLst>
          </p:cNvPr>
          <p:cNvSpPr txBox="1">
            <a:spLocks/>
          </p:cNvSpPr>
          <p:nvPr/>
        </p:nvSpPr>
        <p:spPr>
          <a:xfrm>
            <a:off x="6175887" y="963854"/>
            <a:ext cx="5963265" cy="5655003"/>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spcBef>
                <a:spcPts val="0"/>
              </a:spcBef>
              <a:buFont typeface="Arial" panose="020B0604020202020204" pitchFamily="34" charset="0"/>
              <a:buNone/>
            </a:pPr>
            <a:r>
              <a:rPr lang="fr-FR" sz="1100" b="1" dirty="0">
                <a:latin typeface="Avenir Next LT Pro" panose="020B0504020202020204" pitchFamily="34" charset="0"/>
                <a:cs typeface="Arial" pitchFamily="34" charset="0"/>
              </a:rPr>
              <a:t>Art. 5 : Composition et délibération du jury </a:t>
            </a:r>
          </a:p>
          <a:p>
            <a:pPr algn="just">
              <a:lnSpc>
                <a:spcPct val="100000"/>
              </a:lnSpc>
              <a:spcBef>
                <a:spcPts val="0"/>
              </a:spcBef>
            </a:pPr>
            <a:r>
              <a:rPr lang="fr-FR" sz="1100" dirty="0">
                <a:latin typeface="Avenir Next LT Pro" panose="020B0504020202020204" pitchFamily="34" charset="0"/>
                <a:cs typeface="Arial" pitchFamily="34" charset="0"/>
              </a:rPr>
              <a:t>Le jury privilégiera des réalisations concrètes, originales et créatrices de valeur . </a:t>
            </a:r>
          </a:p>
          <a:p>
            <a:pPr algn="just">
              <a:lnSpc>
                <a:spcPct val="100000"/>
              </a:lnSpc>
              <a:spcBef>
                <a:spcPts val="0"/>
              </a:spcBef>
            </a:pPr>
            <a:r>
              <a:rPr lang="fr-FR" sz="1100" dirty="0">
                <a:latin typeface="Avenir Next LT Pro" panose="020B0504020202020204" pitchFamily="34" charset="0"/>
                <a:cs typeface="Arial" pitchFamily="34" charset="0"/>
              </a:rPr>
              <a:t>Le jury sera composé de professionnels représentatifs de différents secteurs d’activités et représentatifs de la gamme Oracle.</a:t>
            </a:r>
          </a:p>
          <a:p>
            <a:pPr marL="0" indent="0" algn="just">
              <a:lnSpc>
                <a:spcPct val="100000"/>
              </a:lnSpc>
              <a:spcBef>
                <a:spcPts val="0"/>
              </a:spcBef>
              <a:buFont typeface="Arial" panose="020B0604020202020204" pitchFamily="34" charset="0"/>
              <a:buNone/>
            </a:pPr>
            <a:endParaRPr lang="fr-FR" sz="1100" dirty="0">
              <a:latin typeface="Avenir Next LT Pro" panose="020B0504020202020204" pitchFamily="34" charset="0"/>
              <a:cs typeface="Arial" pitchFamily="34" charset="0"/>
            </a:endParaRPr>
          </a:p>
          <a:p>
            <a:pPr marL="0" indent="0" algn="just">
              <a:lnSpc>
                <a:spcPct val="100000"/>
              </a:lnSpc>
              <a:spcBef>
                <a:spcPts val="0"/>
              </a:spcBef>
              <a:buFont typeface="Arial" panose="020B0604020202020204" pitchFamily="34" charset="0"/>
              <a:buNone/>
            </a:pPr>
            <a:r>
              <a:rPr lang="fr-FR" sz="1100" b="1" dirty="0">
                <a:latin typeface="Avenir Next LT Pro" panose="020B0504020202020204" pitchFamily="34" charset="0"/>
                <a:cs typeface="Arial" pitchFamily="34" charset="0"/>
              </a:rPr>
              <a:t>Art. 6 : Désignation des lauréats </a:t>
            </a:r>
          </a:p>
          <a:p>
            <a:pPr algn="just">
              <a:lnSpc>
                <a:spcPct val="100000"/>
              </a:lnSpc>
              <a:spcBef>
                <a:spcPts val="0"/>
              </a:spcBef>
            </a:pPr>
            <a:r>
              <a:rPr lang="fr-FR" sz="1100" dirty="0">
                <a:latin typeface="Avenir Next LT Pro" panose="020B0504020202020204" pitchFamily="34" charset="0"/>
                <a:cs typeface="Arial" pitchFamily="34" charset="0"/>
              </a:rPr>
              <a:t>La liste des candidats nominés arrêtée par le jury est soumise au vote confidentiel des membres du jury. </a:t>
            </a:r>
          </a:p>
          <a:p>
            <a:pPr algn="just">
              <a:lnSpc>
                <a:spcPct val="100000"/>
              </a:lnSpc>
              <a:spcBef>
                <a:spcPts val="0"/>
              </a:spcBef>
            </a:pPr>
            <a:r>
              <a:rPr lang="fr-FR" sz="1100" dirty="0">
                <a:latin typeface="Avenir Next LT Pro" panose="020B0504020202020204" pitchFamily="34" charset="0"/>
                <a:cs typeface="Arial" pitchFamily="34" charset="0"/>
              </a:rPr>
              <a:t>Les résultats sont tenus confidentiels jusqu’à la cérémonie de remise des prix. Le cas échéant, le jury se réserve le droit de ne pas attribuer le nombre de  Trophées annoncés.</a:t>
            </a:r>
          </a:p>
          <a:p>
            <a:pPr algn="just">
              <a:lnSpc>
                <a:spcPct val="100000"/>
              </a:lnSpc>
              <a:spcBef>
                <a:spcPts val="0"/>
              </a:spcBef>
            </a:pPr>
            <a:r>
              <a:rPr lang="fr-FR" sz="1100" dirty="0">
                <a:latin typeface="Avenir Next LT Pro" panose="020B0504020202020204" pitchFamily="34" charset="0"/>
                <a:cs typeface="Arial" pitchFamily="34" charset="0"/>
              </a:rPr>
              <a:t>Les Trophées et le Trophée des Trophées seront désignés par le jury après la journée de soutenance prévue en région parisienne.</a:t>
            </a:r>
          </a:p>
          <a:p>
            <a:pPr algn="just">
              <a:lnSpc>
                <a:spcPct val="100000"/>
              </a:lnSpc>
              <a:spcBef>
                <a:spcPts val="0"/>
              </a:spcBef>
            </a:pPr>
            <a:r>
              <a:rPr lang="fr-FR" sz="1100" dirty="0">
                <a:latin typeface="Avenir Next LT Pro" panose="020B0504020202020204" pitchFamily="34" charset="0"/>
                <a:cs typeface="Arial" pitchFamily="34" charset="0"/>
              </a:rPr>
              <a:t>Le Trophée Coup de Cœur du Public sera décerné par le public lors de la cérémonie de remise des Trophées, organisée lors de la Journée Utilisateurs. Il sera choisi parmi les projets désignés gagnants par le Jury avant l’annonce du Trophée des Trophées.</a:t>
            </a:r>
          </a:p>
          <a:p>
            <a:pPr marL="0" indent="0" algn="just">
              <a:lnSpc>
                <a:spcPct val="100000"/>
              </a:lnSpc>
              <a:spcBef>
                <a:spcPts val="0"/>
              </a:spcBef>
              <a:buFont typeface="Arial" panose="020B0604020202020204" pitchFamily="34" charset="0"/>
              <a:buNone/>
            </a:pPr>
            <a:endParaRPr lang="fr-FR" sz="1100" dirty="0">
              <a:latin typeface="Avenir Next LT Pro" panose="020B0504020202020204" pitchFamily="34" charset="0"/>
              <a:cs typeface="Arial" pitchFamily="34" charset="0"/>
            </a:endParaRPr>
          </a:p>
          <a:p>
            <a:pPr marL="0" indent="0" algn="just">
              <a:lnSpc>
                <a:spcPct val="100000"/>
              </a:lnSpc>
              <a:spcBef>
                <a:spcPts val="0"/>
              </a:spcBef>
              <a:buFont typeface="Arial" panose="020B0604020202020204" pitchFamily="34" charset="0"/>
              <a:buNone/>
            </a:pPr>
            <a:r>
              <a:rPr lang="fr-FR" sz="1100" b="1" dirty="0">
                <a:latin typeface="Avenir Next LT Pro" panose="020B0504020202020204" pitchFamily="34" charset="0"/>
                <a:cs typeface="Arial" pitchFamily="34" charset="0"/>
              </a:rPr>
              <a:t>Art 7 : Communication </a:t>
            </a:r>
          </a:p>
          <a:p>
            <a:pPr algn="just">
              <a:lnSpc>
                <a:spcPct val="100000"/>
              </a:lnSpc>
              <a:spcBef>
                <a:spcPts val="0"/>
              </a:spcBef>
            </a:pPr>
            <a:r>
              <a:rPr lang="fr-FR" sz="1100" dirty="0">
                <a:latin typeface="Avenir Next LT Pro" panose="020B0504020202020204" pitchFamily="34" charset="0"/>
                <a:cs typeface="Arial" pitchFamily="34" charset="0"/>
              </a:rPr>
              <a:t>Les Trophées Oracle des Clubs Utilisateurs bénéficient d'une communication particulière visant à valoriser l’ensemble des candidats et à mettre en avant les dossiers sélectionnés et les dossiers gagnants : portail web des clubs utilisateurs et site web d’Oracle,  relations presse, captation son et/ou image pour la réalisation d’un témoignage écrit et/ou vidéo, affichettes,  brochures, réseaux sociaux… </a:t>
            </a:r>
          </a:p>
          <a:p>
            <a:pPr algn="just">
              <a:lnSpc>
                <a:spcPct val="100000"/>
              </a:lnSpc>
              <a:spcBef>
                <a:spcPts val="0"/>
              </a:spcBef>
            </a:pPr>
            <a:r>
              <a:rPr lang="fr-FR" sz="1100" dirty="0">
                <a:latin typeface="Avenir Next LT Pro" panose="020B0504020202020204" pitchFamily="34" charset="0"/>
                <a:cs typeface="Arial" pitchFamily="34" charset="0"/>
              </a:rPr>
              <a:t>La participation de chaque candidat implique son accord sans réserve pour nous autoriser à citer le nom de son organisation, afficher son logo, présenter un résumé de sa réalisation et communiquer sur sa participation via les différents supports de communication dont ceux cités ci-dessus.</a:t>
            </a:r>
          </a:p>
          <a:p>
            <a:pPr algn="just">
              <a:lnSpc>
                <a:spcPct val="100000"/>
              </a:lnSpc>
              <a:spcBef>
                <a:spcPts val="0"/>
              </a:spcBef>
            </a:pPr>
            <a:r>
              <a:rPr lang="fr-FR" sz="1100" dirty="0">
                <a:latin typeface="Avenir Next LT Pro" panose="020B0504020202020204" pitchFamily="34" charset="0"/>
                <a:cs typeface="Arial" pitchFamily="34" charset="0"/>
              </a:rPr>
              <a:t>En présentant son projet dans le cadre de ce concours, chaque candidat  reconnait  être informé de la communication prévue et accepter la communication des éléments nécessaires ainsi que la captation d'image et/ou enregistrement sonore, dans le contexte décrit ci-dessus. Cet accord est donné sans réserve et sans aucune contrepartie financière ni d’aucune sorte.</a:t>
            </a:r>
          </a:p>
        </p:txBody>
      </p:sp>
    </p:spTree>
    <p:extLst>
      <p:ext uri="{BB962C8B-B14F-4D97-AF65-F5344CB8AC3E}">
        <p14:creationId xmlns:p14="http://schemas.microsoft.com/office/powerpoint/2010/main" val="15205779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23878C-B238-4BBD-9929-4B46629AB844}"/>
              </a:ext>
            </a:extLst>
          </p:cNvPr>
          <p:cNvSpPr>
            <a:spLocks noGrp="1"/>
          </p:cNvSpPr>
          <p:nvPr>
            <p:ph type="title"/>
          </p:nvPr>
        </p:nvSpPr>
        <p:spPr/>
        <p:txBody>
          <a:bodyPr/>
          <a:lstStyle/>
          <a:p>
            <a:r>
              <a:rPr lang="fr-FR" dirty="0"/>
              <a:t>MODALITÉS DE PARTICIPATION</a:t>
            </a:r>
          </a:p>
        </p:txBody>
      </p:sp>
      <p:sp>
        <p:nvSpPr>
          <p:cNvPr id="4" name="Espace réservé du texte 5">
            <a:extLst>
              <a:ext uri="{FF2B5EF4-FFF2-40B4-BE49-F238E27FC236}">
                <a16:creationId xmlns:a16="http://schemas.microsoft.com/office/drawing/2014/main" id="{57E0131D-5C1B-A0A1-C6DD-177DA1CA5FE4}"/>
              </a:ext>
            </a:extLst>
          </p:cNvPr>
          <p:cNvSpPr txBox="1">
            <a:spLocks/>
          </p:cNvSpPr>
          <p:nvPr/>
        </p:nvSpPr>
        <p:spPr>
          <a:xfrm>
            <a:off x="600402" y="1163433"/>
            <a:ext cx="4943475" cy="472000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spcBef>
                <a:spcPts val="0"/>
              </a:spcBef>
              <a:buFont typeface="Arial" panose="020B0604020202020204" pitchFamily="34" charset="0"/>
              <a:buNone/>
            </a:pPr>
            <a:r>
              <a:rPr lang="fr-FR" sz="1100" b="1" dirty="0">
                <a:latin typeface="Avenir Next LT Pro" panose="020B0504020202020204" pitchFamily="34" charset="0"/>
                <a:cs typeface="Arial" pitchFamily="34" charset="0"/>
              </a:rPr>
              <a:t>Art. 8 : Obligations </a:t>
            </a:r>
          </a:p>
          <a:p>
            <a:pPr marL="0" indent="0" algn="just">
              <a:lnSpc>
                <a:spcPct val="100000"/>
              </a:lnSpc>
              <a:spcBef>
                <a:spcPts val="0"/>
              </a:spcBef>
              <a:buFont typeface="Arial" panose="020B0604020202020204" pitchFamily="34" charset="0"/>
              <a:buNone/>
            </a:pPr>
            <a:r>
              <a:rPr lang="fr-FR" sz="1100" dirty="0">
                <a:latin typeface="Avenir Next LT Pro" panose="020B0504020202020204" pitchFamily="34" charset="0"/>
                <a:cs typeface="Arial" pitchFamily="34" charset="0"/>
              </a:rPr>
              <a:t>Les candidats acceptent expressément l’intégralité du présent règlement. </a:t>
            </a:r>
          </a:p>
          <a:p>
            <a:pPr marL="0" indent="0" algn="just">
              <a:lnSpc>
                <a:spcPct val="100000"/>
              </a:lnSpc>
              <a:spcBef>
                <a:spcPts val="0"/>
              </a:spcBef>
              <a:buFont typeface="Arial" panose="020B0604020202020204" pitchFamily="34" charset="0"/>
              <a:buNone/>
            </a:pPr>
            <a:r>
              <a:rPr lang="fr-FR" sz="1100" dirty="0">
                <a:latin typeface="Avenir Next LT Pro" panose="020B0504020202020204" pitchFamily="34" charset="0"/>
                <a:cs typeface="Arial" pitchFamily="34" charset="0"/>
              </a:rPr>
              <a:t>Les candidats s’engagent à participer à la journée de soutenance organisée en Région Parisienne à la date qui sera communiquée ultérieurement et à la cérémonie d’annonce des gagnants et de remise  des Trophées. </a:t>
            </a:r>
          </a:p>
          <a:p>
            <a:pPr marL="0" indent="0" algn="just">
              <a:lnSpc>
                <a:spcPct val="100000"/>
              </a:lnSpc>
              <a:spcBef>
                <a:spcPts val="0"/>
              </a:spcBef>
              <a:buFont typeface="Arial" panose="020B0604020202020204" pitchFamily="34" charset="0"/>
              <a:buNone/>
            </a:pPr>
            <a:endParaRPr lang="fr-FR" sz="1100" dirty="0">
              <a:latin typeface="Avenir Next LT Pro" panose="020B0504020202020204" pitchFamily="34" charset="0"/>
              <a:cs typeface="Arial" pitchFamily="34" charset="0"/>
            </a:endParaRPr>
          </a:p>
          <a:p>
            <a:pPr marL="0" indent="0" algn="just">
              <a:lnSpc>
                <a:spcPct val="100000"/>
              </a:lnSpc>
              <a:spcBef>
                <a:spcPts val="0"/>
              </a:spcBef>
              <a:buFont typeface="Arial" panose="020B0604020202020204" pitchFamily="34" charset="0"/>
              <a:buNone/>
            </a:pPr>
            <a:r>
              <a:rPr lang="fr-FR" sz="1100" b="1" dirty="0">
                <a:latin typeface="Avenir Next LT Pro" panose="020B0504020202020204" pitchFamily="34" charset="0"/>
                <a:cs typeface="Arial" pitchFamily="34" charset="0"/>
              </a:rPr>
              <a:t>Art. 9 : Récompenses </a:t>
            </a:r>
          </a:p>
          <a:p>
            <a:pPr marL="0" indent="0" algn="just">
              <a:lnSpc>
                <a:spcPct val="100000"/>
              </a:lnSpc>
              <a:spcBef>
                <a:spcPts val="0"/>
              </a:spcBef>
              <a:buFont typeface="Arial" panose="020B0604020202020204" pitchFamily="34" charset="0"/>
              <a:buNone/>
            </a:pPr>
            <a:r>
              <a:rPr lang="fr-FR" sz="1100" dirty="0">
                <a:latin typeface="Avenir Next LT Pro" panose="020B0504020202020204" pitchFamily="34" charset="0"/>
                <a:cs typeface="Arial" pitchFamily="34" charset="0"/>
              </a:rPr>
              <a:t>Les Trophées constituent une récompense honorifique et ne peuvent être échangés contre aucun  autre avantage quelle que soit sa forme. </a:t>
            </a:r>
          </a:p>
          <a:p>
            <a:pPr marL="0" indent="0" algn="just">
              <a:lnSpc>
                <a:spcPct val="100000"/>
              </a:lnSpc>
              <a:spcBef>
                <a:spcPts val="0"/>
              </a:spcBef>
              <a:buFont typeface="Arial" panose="020B0604020202020204" pitchFamily="34" charset="0"/>
              <a:buNone/>
            </a:pPr>
            <a:r>
              <a:rPr lang="fr-FR" sz="1100" dirty="0">
                <a:latin typeface="Avenir Next LT Pro" panose="020B0504020202020204" pitchFamily="34" charset="0"/>
                <a:cs typeface="Arial" pitchFamily="34" charset="0"/>
              </a:rPr>
              <a:t>Les récompenses sont détaillées page 5.</a:t>
            </a:r>
          </a:p>
          <a:p>
            <a:pPr marL="0" indent="0" algn="just">
              <a:lnSpc>
                <a:spcPct val="100000"/>
              </a:lnSpc>
              <a:spcBef>
                <a:spcPts val="0"/>
              </a:spcBef>
              <a:buFont typeface="Arial" panose="020B0604020202020204" pitchFamily="34" charset="0"/>
              <a:buNone/>
            </a:pPr>
            <a:endParaRPr lang="fr-FR" sz="1100" b="1" dirty="0">
              <a:latin typeface="Avenir Next LT Pro" panose="020B0504020202020204" pitchFamily="34" charset="0"/>
              <a:cs typeface="Arial" pitchFamily="34" charset="0"/>
            </a:endParaRPr>
          </a:p>
          <a:p>
            <a:pPr marL="0" indent="0" algn="just">
              <a:lnSpc>
                <a:spcPct val="100000"/>
              </a:lnSpc>
              <a:spcBef>
                <a:spcPts val="0"/>
              </a:spcBef>
              <a:buFont typeface="Arial" panose="020B0604020202020204" pitchFamily="34" charset="0"/>
              <a:buNone/>
            </a:pPr>
            <a:r>
              <a:rPr lang="fr-FR" sz="1100" b="1" dirty="0">
                <a:latin typeface="Avenir Next LT Pro" panose="020B0504020202020204" pitchFamily="34" charset="0"/>
                <a:cs typeface="Arial" pitchFamily="34" charset="0"/>
              </a:rPr>
              <a:t>Art. 10 : Responsabilité </a:t>
            </a:r>
          </a:p>
          <a:p>
            <a:pPr marL="0" indent="0" algn="just">
              <a:lnSpc>
                <a:spcPct val="100000"/>
              </a:lnSpc>
              <a:spcBef>
                <a:spcPts val="0"/>
              </a:spcBef>
              <a:buFont typeface="Arial" panose="020B0604020202020204" pitchFamily="34" charset="0"/>
              <a:buNone/>
            </a:pPr>
            <a:r>
              <a:rPr lang="fr-FR" sz="1100" dirty="0">
                <a:latin typeface="Avenir Next LT Pro" panose="020B0504020202020204" pitchFamily="34" charset="0"/>
                <a:cs typeface="Arial" pitchFamily="34" charset="0"/>
              </a:rPr>
              <a:t>Les organisateurs ne pourront, en aucun cas, être tenus pour responsable si le concours des Trophées devait être reporté, interrompu ou annulé pour des raisons indépendantes de leur volonté. </a:t>
            </a:r>
          </a:p>
          <a:p>
            <a:pPr marL="0" indent="0" algn="just">
              <a:lnSpc>
                <a:spcPct val="100000"/>
              </a:lnSpc>
              <a:spcBef>
                <a:spcPts val="0"/>
              </a:spcBef>
              <a:buFont typeface="Arial" panose="020B0604020202020204" pitchFamily="34" charset="0"/>
              <a:buNone/>
            </a:pPr>
            <a:endParaRPr lang="fr-FR" sz="1100" dirty="0">
              <a:latin typeface="Avenir Next LT Pro" panose="020B0504020202020204" pitchFamily="34" charset="0"/>
              <a:cs typeface="Arial" pitchFamily="34" charset="0"/>
            </a:endParaRPr>
          </a:p>
        </p:txBody>
      </p:sp>
      <p:sp>
        <p:nvSpPr>
          <p:cNvPr id="5" name="Espace réservé du texte 5">
            <a:extLst>
              <a:ext uri="{FF2B5EF4-FFF2-40B4-BE49-F238E27FC236}">
                <a16:creationId xmlns:a16="http://schemas.microsoft.com/office/drawing/2014/main" id="{391AC906-7146-C75F-EBC8-1390508D9825}"/>
              </a:ext>
            </a:extLst>
          </p:cNvPr>
          <p:cNvSpPr txBox="1">
            <a:spLocks/>
          </p:cNvSpPr>
          <p:nvPr/>
        </p:nvSpPr>
        <p:spPr>
          <a:xfrm>
            <a:off x="6648125" y="1163433"/>
            <a:ext cx="4682169" cy="380025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spcBef>
                <a:spcPts val="0"/>
              </a:spcBef>
              <a:buFont typeface="Arial" panose="020B0604020202020204" pitchFamily="34" charset="0"/>
              <a:buNone/>
            </a:pPr>
            <a:r>
              <a:rPr lang="fr-FR" sz="1100" b="1" dirty="0">
                <a:latin typeface="Avenir Next LT Pro" panose="020B0504020202020204" pitchFamily="34" charset="0"/>
                <a:cs typeface="Arial" pitchFamily="34" charset="0"/>
              </a:rPr>
              <a:t>Art.11 : Données personnelles </a:t>
            </a:r>
          </a:p>
          <a:p>
            <a:pPr marL="0" indent="0" algn="just">
              <a:lnSpc>
                <a:spcPct val="100000"/>
              </a:lnSpc>
              <a:spcBef>
                <a:spcPts val="0"/>
              </a:spcBef>
              <a:buFont typeface="Arial" panose="020B0604020202020204" pitchFamily="34" charset="0"/>
              <a:buNone/>
            </a:pPr>
            <a:r>
              <a:rPr lang="fr-FR" sz="1100" dirty="0">
                <a:latin typeface="Avenir Next LT Pro" panose="020B0504020202020204" pitchFamily="34" charset="0"/>
              </a:rPr>
              <a:t>Les organisateurs et le jury mentionné page 7 de ce dossier, s'engagent à respecter une stricte confidentialité concernant les données transmises par les candidats. </a:t>
            </a:r>
          </a:p>
          <a:p>
            <a:pPr marL="0" indent="0" algn="just">
              <a:lnSpc>
                <a:spcPct val="100000"/>
              </a:lnSpc>
              <a:spcBef>
                <a:spcPts val="0"/>
              </a:spcBef>
              <a:buNone/>
            </a:pPr>
            <a:r>
              <a:rPr lang="fr-FR" sz="1100" dirty="0">
                <a:latin typeface="Avenir Next LT Pro" panose="020B0504020202020204" pitchFamily="34" charset="0"/>
              </a:rPr>
              <a:t>En vous inscrivant au concours Trophées Oracle des Clubs Utilisateurs vous acceptez que vos données personnelles soient intégrées dans la base de contacts Club Utilisateurs Oracle, localisée en Union européenne, et qu’elles soient utilisées dans le but de vous contacter pour un prochain événement, pour vous adresser une newsletter ou une sollicitation en rapport avec votre secteur d’activité. </a:t>
            </a:r>
          </a:p>
          <a:p>
            <a:pPr marL="0" indent="0" algn="just">
              <a:lnSpc>
                <a:spcPct val="100000"/>
              </a:lnSpc>
              <a:spcBef>
                <a:spcPts val="0"/>
              </a:spcBef>
              <a:buNone/>
            </a:pPr>
            <a:r>
              <a:rPr lang="fr-FR" sz="1100" dirty="0">
                <a:latin typeface="Avenir Next LT Pro" panose="020B0504020202020204" pitchFamily="34" charset="0"/>
              </a:rPr>
              <a:t>Conformément à la loi applicable, vous disposez d’un droit d’accès, de rectification, de portabilité, de suppression ou de limitation du traitement de vos données. En outre, vous pouvez vous opposer au traitement de vos données pour des raisons tenant à votre situation particulière. Vous pouvez également définir des directives relatives au sort de vos données à caractère personnel. Vous pouvez exercer vos droits en vous adressant par courriel/courrier à : </a:t>
            </a:r>
            <a:r>
              <a:rPr lang="fr-FR" sz="1100" u="sng" dirty="0">
                <a:latin typeface="Avenir Next LT Pro" panose="020B0504020202020204" pitchFamily="34" charset="0"/>
                <a:hlinkClick r:id="rId2"/>
              </a:rPr>
              <a:t>delegation@clubutilisateursoracle.org</a:t>
            </a:r>
            <a:r>
              <a:rPr lang="fr-FR" sz="1100" dirty="0">
                <a:latin typeface="Avenir Next LT Pro" panose="020B0504020202020204" pitchFamily="34" charset="0"/>
                <a:cs typeface="Arial" pitchFamily="34" charset="0"/>
              </a:rPr>
              <a:t> </a:t>
            </a:r>
          </a:p>
          <a:p>
            <a:pPr marL="0" indent="0" algn="just">
              <a:lnSpc>
                <a:spcPct val="100000"/>
              </a:lnSpc>
              <a:spcBef>
                <a:spcPts val="0"/>
              </a:spcBef>
              <a:buFont typeface="Arial" panose="020B0604020202020204" pitchFamily="34" charset="0"/>
              <a:buNone/>
            </a:pPr>
            <a:endParaRPr lang="fr-FR" sz="1100" b="1" dirty="0">
              <a:latin typeface="Avenir Next LT Pro" panose="020B0504020202020204" pitchFamily="34" charset="0"/>
              <a:cs typeface="Arial" pitchFamily="34" charset="0"/>
            </a:endParaRPr>
          </a:p>
          <a:p>
            <a:pPr marL="0" indent="0" algn="just">
              <a:lnSpc>
                <a:spcPct val="100000"/>
              </a:lnSpc>
              <a:spcBef>
                <a:spcPts val="0"/>
              </a:spcBef>
              <a:buFont typeface="Arial" panose="020B0604020202020204" pitchFamily="34" charset="0"/>
              <a:buNone/>
            </a:pPr>
            <a:r>
              <a:rPr lang="fr-FR" sz="1100" b="1" dirty="0">
                <a:latin typeface="Avenir Next LT Pro" panose="020B0504020202020204" pitchFamily="34" charset="0"/>
                <a:cs typeface="Arial" pitchFamily="34" charset="0"/>
              </a:rPr>
              <a:t>Art. 12 : Acceptation du règlement </a:t>
            </a:r>
          </a:p>
          <a:p>
            <a:pPr marL="0" indent="0" algn="just">
              <a:lnSpc>
                <a:spcPct val="100000"/>
              </a:lnSpc>
              <a:spcBef>
                <a:spcPts val="0"/>
              </a:spcBef>
              <a:buFont typeface="Arial" panose="020B0604020202020204" pitchFamily="34" charset="0"/>
              <a:buNone/>
            </a:pPr>
            <a:r>
              <a:rPr lang="fr-FR" sz="1100" dirty="0">
                <a:latin typeface="Avenir Next LT Pro" panose="020B0504020202020204" pitchFamily="34" charset="0"/>
                <a:cs typeface="Arial" pitchFamily="34" charset="0"/>
              </a:rPr>
              <a:t>Le simple fait de participer entraîne l’acceptation pleine et entière du présent règlement.</a:t>
            </a:r>
            <a:endParaRPr lang="fr-FR" sz="1100" dirty="0">
              <a:latin typeface="Avenir Next LT Pro" panose="020B0504020202020204" pitchFamily="34" charset="0"/>
            </a:endParaRPr>
          </a:p>
        </p:txBody>
      </p:sp>
      <p:sp>
        <p:nvSpPr>
          <p:cNvPr id="6" name="Rectangle 5">
            <a:extLst>
              <a:ext uri="{FF2B5EF4-FFF2-40B4-BE49-F238E27FC236}">
                <a16:creationId xmlns:a16="http://schemas.microsoft.com/office/drawing/2014/main" id="{B822998D-577E-BC0B-89C0-533B613E74DA}"/>
              </a:ext>
            </a:extLst>
          </p:cNvPr>
          <p:cNvSpPr/>
          <p:nvPr/>
        </p:nvSpPr>
        <p:spPr>
          <a:xfrm>
            <a:off x="336209" y="5497189"/>
            <a:ext cx="10994085" cy="1012387"/>
          </a:xfrm>
          <a:prstGeom prst="rect">
            <a:avLst/>
          </a:prstGeom>
          <a:noFill/>
          <a:ln w="28575">
            <a:solidFill>
              <a:srgbClr val="5464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54644C"/>
              </a:solidFill>
              <a:latin typeface="Arial" pitchFamily="34" charset="0"/>
              <a:cs typeface="Arial" pitchFamily="34" charset="0"/>
            </a:endParaRPr>
          </a:p>
        </p:txBody>
      </p:sp>
      <p:sp>
        <p:nvSpPr>
          <p:cNvPr id="7" name="ZoneTexte 6">
            <a:extLst>
              <a:ext uri="{FF2B5EF4-FFF2-40B4-BE49-F238E27FC236}">
                <a16:creationId xmlns:a16="http://schemas.microsoft.com/office/drawing/2014/main" id="{FB83049A-D02D-C0C3-2D0B-D801D37CFB13}"/>
              </a:ext>
            </a:extLst>
          </p:cNvPr>
          <p:cNvSpPr txBox="1"/>
          <p:nvPr/>
        </p:nvSpPr>
        <p:spPr>
          <a:xfrm>
            <a:off x="433822" y="5567357"/>
            <a:ext cx="11157776" cy="338554"/>
          </a:xfrm>
          <a:prstGeom prst="rect">
            <a:avLst/>
          </a:prstGeom>
          <a:noFill/>
        </p:spPr>
        <p:txBody>
          <a:bodyPr wrap="square" rtlCol="0">
            <a:spAutoFit/>
          </a:bodyPr>
          <a:lstStyle/>
          <a:p>
            <a:r>
              <a:rPr lang="fr-FR" sz="1600" b="1" dirty="0">
                <a:solidFill>
                  <a:srgbClr val="54644C"/>
                </a:solidFill>
                <a:latin typeface="Avenir Next LT Pro" panose="020B0504020202020204" pitchFamily="34" charset="0"/>
                <a:ea typeface="Cambria" panose="02040503050406030204" pitchFamily="18" charset="0"/>
              </a:rPr>
              <a:t>Date : 		Prénom NOM :		Signature  : </a:t>
            </a:r>
          </a:p>
        </p:txBody>
      </p:sp>
    </p:spTree>
    <p:extLst>
      <p:ext uri="{BB962C8B-B14F-4D97-AF65-F5344CB8AC3E}">
        <p14:creationId xmlns:p14="http://schemas.microsoft.com/office/powerpoint/2010/main" val="8030516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335672-4067-58BC-909E-79AB433E4369}"/>
            </a:ext>
          </a:extLst>
        </p:cNvPr>
        <p:cNvGrpSpPr/>
        <p:nvPr/>
      </p:nvGrpSpPr>
      <p:grpSpPr>
        <a:xfrm>
          <a:off x="0" y="0"/>
          <a:ext cx="0" cy="0"/>
          <a:chOff x="0" y="0"/>
          <a:chExt cx="0" cy="0"/>
        </a:xfrm>
      </p:grpSpPr>
      <p:pic>
        <p:nvPicPr>
          <p:cNvPr id="5" name="Image 4" descr="Une image contenant poisson, art&#10;&#10;Le contenu généré par l’IA peut être incorrect.">
            <a:extLst>
              <a:ext uri="{FF2B5EF4-FFF2-40B4-BE49-F238E27FC236}">
                <a16:creationId xmlns:a16="http://schemas.microsoft.com/office/drawing/2014/main" id="{AE37BAD3-50E2-CC32-CFFF-3828AFBA5FFC}"/>
              </a:ext>
            </a:extLst>
          </p:cNvPr>
          <p:cNvPicPr>
            <a:picLocks noChangeAspect="1"/>
          </p:cNvPicPr>
          <p:nvPr/>
        </p:nvPicPr>
        <p:blipFill>
          <a:blip r:embed="rId2">
            <a:alphaModFix amt="50000"/>
          </a:blip>
          <a:srcRect t="46797"/>
          <a:stretch>
            <a:fillRect/>
          </a:stretch>
        </p:blipFill>
        <p:spPr>
          <a:xfrm>
            <a:off x="330630" y="361629"/>
            <a:ext cx="11530739" cy="6134741"/>
          </a:xfrm>
          <a:prstGeom prst="rect">
            <a:avLst/>
          </a:prstGeom>
        </p:spPr>
      </p:pic>
      <p:sp>
        <p:nvSpPr>
          <p:cNvPr id="3" name="ZoneTexte 2">
            <a:extLst>
              <a:ext uri="{FF2B5EF4-FFF2-40B4-BE49-F238E27FC236}">
                <a16:creationId xmlns:a16="http://schemas.microsoft.com/office/drawing/2014/main" id="{327CB8B4-4E3F-2963-FB38-33A22778E832}"/>
              </a:ext>
            </a:extLst>
          </p:cNvPr>
          <p:cNvSpPr txBox="1"/>
          <p:nvPr/>
        </p:nvSpPr>
        <p:spPr>
          <a:xfrm rot="16200000">
            <a:off x="-1552063" y="2971800"/>
            <a:ext cx="6134740" cy="914401"/>
          </a:xfrm>
          <a:prstGeom prst="rect">
            <a:avLst/>
          </a:prstGeom>
        </p:spPr>
        <p:txBody>
          <a:bodyPr vert="horz" lIns="91440" tIns="45720" rIns="91440" bIns="45720" rtlCol="0" anchor="t">
            <a:normAutofit/>
          </a:bodyPr>
          <a:lstStyle/>
          <a:p>
            <a:pPr algn="ctr">
              <a:lnSpc>
                <a:spcPct val="90000"/>
              </a:lnSpc>
              <a:spcAft>
                <a:spcPts val="600"/>
              </a:spcAft>
            </a:pPr>
            <a:r>
              <a:rPr lang="en-US" sz="5400" b="1" dirty="0">
                <a:solidFill>
                  <a:srgbClr val="C00000"/>
                </a:solidFill>
                <a:latin typeface="+mj-lt"/>
              </a:rPr>
              <a:t>CONTACT</a:t>
            </a:r>
            <a:endParaRPr lang="en-US" sz="4000" b="1" dirty="0">
              <a:solidFill>
                <a:srgbClr val="C00000"/>
              </a:solidFill>
              <a:latin typeface="+mj-lt"/>
            </a:endParaRPr>
          </a:p>
        </p:txBody>
      </p:sp>
      <p:sp>
        <p:nvSpPr>
          <p:cNvPr id="10" name="ZoneTexte 9">
            <a:extLst>
              <a:ext uri="{FF2B5EF4-FFF2-40B4-BE49-F238E27FC236}">
                <a16:creationId xmlns:a16="http://schemas.microsoft.com/office/drawing/2014/main" id="{5D885398-4FEE-3BE8-5791-62AC33D0DDFC}"/>
              </a:ext>
            </a:extLst>
          </p:cNvPr>
          <p:cNvSpPr txBox="1"/>
          <p:nvPr/>
        </p:nvSpPr>
        <p:spPr>
          <a:xfrm>
            <a:off x="1429610" y="875945"/>
            <a:ext cx="10072254" cy="4031873"/>
          </a:xfrm>
          <a:prstGeom prst="rect">
            <a:avLst/>
          </a:prstGeom>
          <a:noFill/>
        </p:spPr>
        <p:txBody>
          <a:bodyPr wrap="square" rtlCol="0">
            <a:spAutoFit/>
          </a:bodyPr>
          <a:lstStyle/>
          <a:p>
            <a:pPr algn="ctr"/>
            <a:r>
              <a:rPr lang="fr-FR" sz="3200" b="1" dirty="0">
                <a:latin typeface="+mj-lt"/>
              </a:rPr>
              <a:t>Pour toutes questions </a:t>
            </a:r>
          </a:p>
          <a:p>
            <a:pPr algn="ctr"/>
            <a:r>
              <a:rPr lang="fr-FR" sz="3200" b="1" dirty="0">
                <a:latin typeface="+mj-lt"/>
              </a:rPr>
              <a:t>ou compléments d’informations </a:t>
            </a:r>
            <a:endParaRPr lang="fr-FR" sz="3200" dirty="0">
              <a:latin typeface="+mj-lt"/>
            </a:endParaRPr>
          </a:p>
          <a:p>
            <a:pPr algn="ctr"/>
            <a:r>
              <a:rPr lang="fr-FR" sz="3200" dirty="0" err="1"/>
              <a:t>delegation@clubutilisateursoracle.org</a:t>
            </a:r>
            <a:r>
              <a:rPr lang="fr-FR" sz="3200" dirty="0"/>
              <a:t> </a:t>
            </a:r>
          </a:p>
          <a:p>
            <a:pPr algn="ctr"/>
            <a:endParaRPr lang="fr-FR" sz="3200" dirty="0">
              <a:latin typeface="+mj-lt"/>
            </a:endParaRPr>
          </a:p>
          <a:p>
            <a:pPr algn="ctr"/>
            <a:r>
              <a:rPr lang="fr-FR" sz="3200" b="1" dirty="0">
                <a:latin typeface="+mj-lt"/>
              </a:rPr>
              <a:t>Delphine Gingréau </a:t>
            </a:r>
          </a:p>
          <a:p>
            <a:pPr algn="ctr"/>
            <a:r>
              <a:rPr lang="fr-FR" sz="3200" dirty="0">
                <a:latin typeface="+mj-lt"/>
              </a:rPr>
              <a:t>06 43 49 56 61 – </a:t>
            </a:r>
            <a:r>
              <a:rPr lang="fr-FR" sz="3200" dirty="0" err="1">
                <a:latin typeface="+mj-lt"/>
              </a:rPr>
              <a:t>delphine@dg-co.fr</a:t>
            </a:r>
            <a:endParaRPr lang="fr-FR" sz="3200" dirty="0">
              <a:latin typeface="+mj-lt"/>
            </a:endParaRPr>
          </a:p>
          <a:p>
            <a:pPr algn="ctr"/>
            <a:r>
              <a:rPr lang="fr-FR" sz="3200" b="1" dirty="0">
                <a:latin typeface="+mj-lt"/>
              </a:rPr>
              <a:t>Camille Giard </a:t>
            </a:r>
          </a:p>
          <a:p>
            <a:pPr algn="ctr"/>
            <a:r>
              <a:rPr lang="fr-FR" sz="3200" dirty="0"/>
              <a:t>06 72 54 10 18</a:t>
            </a:r>
            <a:r>
              <a:rPr lang="fr-FR" sz="3200" dirty="0">
                <a:latin typeface="+mj-lt"/>
              </a:rPr>
              <a:t> – </a:t>
            </a:r>
            <a:r>
              <a:rPr lang="fr-FR" sz="3200" dirty="0" err="1">
                <a:latin typeface="+mj-lt"/>
              </a:rPr>
              <a:t>camille@dg-co.fr</a:t>
            </a:r>
            <a:endParaRPr lang="fr-FR" sz="3200" dirty="0">
              <a:latin typeface="+mj-lt"/>
            </a:endParaRPr>
          </a:p>
        </p:txBody>
      </p:sp>
      <p:pic>
        <p:nvPicPr>
          <p:cNvPr id="14" name="Picture 2" descr="Logo Clubs utilisateurs de solutions Oracle">
            <a:extLst>
              <a:ext uri="{FF2B5EF4-FFF2-40B4-BE49-F238E27FC236}">
                <a16:creationId xmlns:a16="http://schemas.microsoft.com/office/drawing/2014/main" id="{539D494B-57F1-DC1B-8A80-2C4C4AF096E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37742" y="5125400"/>
            <a:ext cx="2098260" cy="1034923"/>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4" descr="Oracle logo - Icônes Médias sociaux et logos">
            <a:extLst>
              <a:ext uri="{FF2B5EF4-FFF2-40B4-BE49-F238E27FC236}">
                <a16:creationId xmlns:a16="http://schemas.microsoft.com/office/drawing/2014/main" id="{459EEFC4-74B2-08D8-CF68-364A8351167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32019" y="5436884"/>
            <a:ext cx="2069845" cy="10349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6316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A48D49-5575-B7BD-33E5-AEA2C3E781ED}"/>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B999A2A8-C284-7038-6919-CDA99CB2B86E}"/>
              </a:ext>
            </a:extLst>
          </p:cNvPr>
          <p:cNvSpPr txBox="1"/>
          <p:nvPr/>
        </p:nvSpPr>
        <p:spPr>
          <a:xfrm>
            <a:off x="-520196" y="496868"/>
            <a:ext cx="6134740" cy="914401"/>
          </a:xfrm>
          <a:prstGeom prst="rect">
            <a:avLst/>
          </a:prstGeom>
        </p:spPr>
        <p:txBody>
          <a:bodyPr vert="horz" lIns="91440" tIns="45720" rIns="91440" bIns="45720" rtlCol="0" anchor="t">
            <a:normAutofit/>
          </a:bodyPr>
          <a:lstStyle/>
          <a:p>
            <a:pPr algn="ctr">
              <a:lnSpc>
                <a:spcPct val="90000"/>
              </a:lnSpc>
              <a:spcAft>
                <a:spcPts val="600"/>
              </a:spcAft>
            </a:pPr>
            <a:r>
              <a:rPr lang="en-US" sz="5400" b="1" dirty="0">
                <a:solidFill>
                  <a:srgbClr val="C00000"/>
                </a:solidFill>
                <a:latin typeface="+mj-lt"/>
              </a:rPr>
              <a:t>1. CONCEPT</a:t>
            </a:r>
            <a:endParaRPr lang="en-US" sz="4000" b="1" dirty="0">
              <a:solidFill>
                <a:srgbClr val="C00000"/>
              </a:solidFill>
              <a:latin typeface="+mj-lt"/>
            </a:endParaRPr>
          </a:p>
        </p:txBody>
      </p:sp>
      <p:pic>
        <p:nvPicPr>
          <p:cNvPr id="14" name="Picture 2" descr="Logo Clubs utilisateurs de solutions Oracle">
            <a:extLst>
              <a:ext uri="{FF2B5EF4-FFF2-40B4-BE49-F238E27FC236}">
                <a16:creationId xmlns:a16="http://schemas.microsoft.com/office/drawing/2014/main" id="{574E2E6F-3667-7AA2-1EE1-E66D27DE8A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02274" y="5685116"/>
            <a:ext cx="1139626" cy="562097"/>
          </a:xfrm>
          <a:prstGeom prst="rect">
            <a:avLst/>
          </a:prstGeom>
          <a:noFill/>
          <a:extLst>
            <a:ext uri="{909E8E84-426E-40DD-AFC4-6F175D3DCCD1}">
              <a14:hiddenFill xmlns:a14="http://schemas.microsoft.com/office/drawing/2010/main">
                <a:solidFill>
                  <a:srgbClr val="FFFFFF"/>
                </a:solidFill>
              </a14:hiddenFill>
            </a:ext>
          </a:extLst>
        </p:spPr>
      </p:pic>
      <p:sp>
        <p:nvSpPr>
          <p:cNvPr id="2" name="Espace réservé du texte 3">
            <a:extLst>
              <a:ext uri="{FF2B5EF4-FFF2-40B4-BE49-F238E27FC236}">
                <a16:creationId xmlns:a16="http://schemas.microsoft.com/office/drawing/2014/main" id="{DC6E6472-ED19-9CE2-ABCB-726B264DAB26}"/>
              </a:ext>
            </a:extLst>
          </p:cNvPr>
          <p:cNvSpPr txBox="1">
            <a:spLocks/>
          </p:cNvSpPr>
          <p:nvPr/>
        </p:nvSpPr>
        <p:spPr>
          <a:xfrm>
            <a:off x="740229" y="1411269"/>
            <a:ext cx="10207857" cy="33270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2000" b="1" dirty="0"/>
              <a:t>Les trophées du Club Utilisateurs ont </a:t>
            </a:r>
            <a:r>
              <a:rPr lang="fr-FR" sz="2000" b="1" dirty="0">
                <a:solidFill>
                  <a:schemeClr val="tx1"/>
                </a:solidFill>
              </a:rPr>
              <a:t>pour objectif la valorisation des réalisations mises en œuvre par les utilisateurs, avec les solutions Oracle, quelles qu’elles soient.</a:t>
            </a:r>
          </a:p>
          <a:p>
            <a:pPr marL="0" indent="0">
              <a:buNone/>
            </a:pPr>
            <a:r>
              <a:rPr lang="fr-FR" sz="2000" dirty="0">
                <a:solidFill>
                  <a:schemeClr val="tx1"/>
                </a:solidFill>
              </a:rPr>
              <a:t>Pour cette 17eme édition, </a:t>
            </a:r>
            <a:r>
              <a:rPr lang="fr-FR" sz="2000" b="1" dirty="0">
                <a:solidFill>
                  <a:schemeClr val="tx1"/>
                </a:solidFill>
              </a:rPr>
              <a:t>le jury </a:t>
            </a:r>
            <a:r>
              <a:rPr lang="fr-FR" sz="2000" dirty="0">
                <a:solidFill>
                  <a:schemeClr val="tx1"/>
                </a:solidFill>
              </a:rPr>
              <a:t>après pré-sélection des dossiers  - date butoir de remise des dossiers le , auditions des candidats retenus , </a:t>
            </a:r>
            <a:r>
              <a:rPr lang="fr-FR" sz="2000" b="1" dirty="0">
                <a:solidFill>
                  <a:schemeClr val="tx1"/>
                </a:solidFill>
              </a:rPr>
              <a:t>mettra à l’honneur 3 projets Utilisateurs.</a:t>
            </a:r>
          </a:p>
          <a:p>
            <a:pPr marL="0" indent="0">
              <a:buNone/>
            </a:pPr>
            <a:endParaRPr lang="fr-FR" sz="2000" b="1" dirty="0"/>
          </a:p>
          <a:p>
            <a:pPr marL="0" indent="0">
              <a:buNone/>
            </a:pPr>
            <a:r>
              <a:rPr lang="fr-FR" sz="2000" dirty="0"/>
              <a:t>Le jury sera composé de 	5 représentants de l’AUFO, </a:t>
            </a:r>
          </a:p>
          <a:p>
            <a:pPr marL="0" indent="0">
              <a:buNone/>
            </a:pPr>
            <a:r>
              <a:rPr lang="fr-FR" sz="2000" dirty="0"/>
              <a:t>			5 représentants d’ORACLE,</a:t>
            </a:r>
          </a:p>
          <a:p>
            <a:pPr marL="0" indent="0">
              <a:buNone/>
            </a:pPr>
            <a:r>
              <a:rPr lang="fr-FR" sz="2000" dirty="0"/>
              <a:t>			et 1 représentant du monde de l’Education </a:t>
            </a:r>
          </a:p>
          <a:p>
            <a:pPr marL="0" indent="0">
              <a:buNone/>
            </a:pPr>
            <a:endParaRPr lang="fr-FR" sz="2000" dirty="0"/>
          </a:p>
          <a:p>
            <a:pPr marL="0" indent="0">
              <a:buNone/>
            </a:pPr>
            <a:r>
              <a:rPr lang="fr-FR" sz="2000" b="1" dirty="0">
                <a:solidFill>
                  <a:schemeClr val="tx1"/>
                </a:solidFill>
              </a:rPr>
              <a:t>Les gagnants seront révélés lors de la prochaine Journée Utilisateurs du Club en octobre </a:t>
            </a:r>
            <a:r>
              <a:rPr lang="fr-FR" sz="2000" dirty="0">
                <a:solidFill>
                  <a:schemeClr val="tx1"/>
                </a:solidFill>
              </a:rPr>
              <a:t>(date et lieu à confirmer), </a:t>
            </a:r>
          </a:p>
          <a:p>
            <a:pPr marL="0" indent="0">
              <a:buNone/>
            </a:pPr>
            <a:r>
              <a:rPr lang="fr-FR" sz="2000" b="1" dirty="0"/>
              <a:t>L</a:t>
            </a:r>
            <a:r>
              <a:rPr lang="fr-FR" sz="2000" b="1" dirty="0">
                <a:solidFill>
                  <a:schemeClr val="tx1"/>
                </a:solidFill>
              </a:rPr>
              <a:t>es dotations remises à chacun des gagnants mettront à l’honneur LE COLLECTIF !</a:t>
            </a:r>
          </a:p>
          <a:p>
            <a:pPr marL="0" indent="0">
              <a:buNone/>
            </a:pPr>
            <a:endParaRPr lang="fr-FR" sz="2000" dirty="0">
              <a:solidFill>
                <a:schemeClr val="tx1"/>
              </a:solidFill>
            </a:endParaRPr>
          </a:p>
          <a:p>
            <a:pPr marL="0" indent="0">
              <a:buNone/>
            </a:pPr>
            <a:endParaRPr lang="fr-FR" sz="2000" dirty="0"/>
          </a:p>
          <a:p>
            <a:pPr marL="0" indent="0">
              <a:buNone/>
            </a:pPr>
            <a:endParaRPr lang="fr-FR" sz="2000" dirty="0">
              <a:solidFill>
                <a:schemeClr val="tx1"/>
              </a:solidFill>
            </a:endParaRPr>
          </a:p>
          <a:p>
            <a:pPr marL="0" indent="0">
              <a:buNone/>
            </a:pPr>
            <a:r>
              <a:rPr lang="fr-FR" sz="1200" dirty="0"/>
              <a:t> </a:t>
            </a:r>
          </a:p>
        </p:txBody>
      </p:sp>
    </p:spTree>
    <p:extLst>
      <p:ext uri="{BB962C8B-B14F-4D97-AF65-F5344CB8AC3E}">
        <p14:creationId xmlns:p14="http://schemas.microsoft.com/office/powerpoint/2010/main" val="2969274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963208-91F0-40EB-02E0-410EF7C7997F}"/>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1661A8F2-1DD8-930A-5A5D-AF7026F266C3}"/>
              </a:ext>
            </a:extLst>
          </p:cNvPr>
          <p:cNvSpPr txBox="1"/>
          <p:nvPr/>
        </p:nvSpPr>
        <p:spPr>
          <a:xfrm>
            <a:off x="290031" y="496868"/>
            <a:ext cx="11064734" cy="914401"/>
          </a:xfrm>
          <a:prstGeom prst="rect">
            <a:avLst/>
          </a:prstGeom>
        </p:spPr>
        <p:txBody>
          <a:bodyPr vert="horz" lIns="91440" tIns="45720" rIns="91440" bIns="45720" rtlCol="0" anchor="t">
            <a:noAutofit/>
          </a:bodyPr>
          <a:lstStyle/>
          <a:p>
            <a:pPr marL="914400" indent="-914400" algn="ctr">
              <a:lnSpc>
                <a:spcPct val="90000"/>
              </a:lnSpc>
              <a:spcAft>
                <a:spcPts val="600"/>
              </a:spcAft>
              <a:buAutoNum type="arabicPeriod"/>
            </a:pPr>
            <a:r>
              <a:rPr lang="en-US" sz="5400" b="1" dirty="0">
                <a:solidFill>
                  <a:srgbClr val="C00000"/>
                </a:solidFill>
                <a:latin typeface="+mj-lt"/>
              </a:rPr>
              <a:t>LES CRITÉRES DE SÉLECTION</a:t>
            </a:r>
          </a:p>
          <a:p>
            <a:pPr algn="ctr">
              <a:lnSpc>
                <a:spcPct val="90000"/>
              </a:lnSpc>
              <a:spcAft>
                <a:spcPts val="600"/>
              </a:spcAft>
            </a:pPr>
            <a:r>
              <a:rPr lang="en-US" sz="5400" b="1" dirty="0">
                <a:solidFill>
                  <a:srgbClr val="C00000"/>
                </a:solidFill>
                <a:latin typeface="+mj-lt"/>
              </a:rPr>
              <a:t>DES DOSSIERS PAR LE  JURY</a:t>
            </a:r>
          </a:p>
        </p:txBody>
      </p:sp>
      <p:pic>
        <p:nvPicPr>
          <p:cNvPr id="14" name="Picture 2" descr="Logo Clubs utilisateurs de solutions Oracle">
            <a:extLst>
              <a:ext uri="{FF2B5EF4-FFF2-40B4-BE49-F238E27FC236}">
                <a16:creationId xmlns:a16="http://schemas.microsoft.com/office/drawing/2014/main" id="{529DACCF-A26F-6E91-2C15-4E973AD902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02274" y="5685116"/>
            <a:ext cx="1139626" cy="562097"/>
          </a:xfrm>
          <a:prstGeom prst="rect">
            <a:avLst/>
          </a:prstGeom>
          <a:noFill/>
          <a:extLst>
            <a:ext uri="{909E8E84-426E-40DD-AFC4-6F175D3DCCD1}">
              <a14:hiddenFill xmlns:a14="http://schemas.microsoft.com/office/drawing/2010/main">
                <a:solidFill>
                  <a:srgbClr val="FFFFFF"/>
                </a:solidFill>
              </a14:hiddenFill>
            </a:ext>
          </a:extLst>
        </p:spPr>
      </p:pic>
      <p:sp>
        <p:nvSpPr>
          <p:cNvPr id="4" name="ZoneTexte 3">
            <a:extLst>
              <a:ext uri="{FF2B5EF4-FFF2-40B4-BE49-F238E27FC236}">
                <a16:creationId xmlns:a16="http://schemas.microsoft.com/office/drawing/2014/main" id="{058FAE37-3804-B28B-6C6C-ED18A27EFB13}"/>
              </a:ext>
            </a:extLst>
          </p:cNvPr>
          <p:cNvSpPr txBox="1"/>
          <p:nvPr/>
        </p:nvSpPr>
        <p:spPr>
          <a:xfrm>
            <a:off x="735415" y="4531090"/>
            <a:ext cx="3377225" cy="1569660"/>
          </a:xfrm>
          <a:prstGeom prst="rect">
            <a:avLst/>
          </a:prstGeom>
          <a:noFill/>
        </p:spPr>
        <p:txBody>
          <a:bodyPr wrap="square" rtlCol="0">
            <a:spAutoFit/>
          </a:bodyPr>
          <a:lstStyle/>
          <a:p>
            <a:endParaRPr lang="fr-FR" sz="2400" b="1" dirty="0"/>
          </a:p>
          <a:p>
            <a:endParaRPr lang="fr-FR" sz="2400" b="1" dirty="0"/>
          </a:p>
          <a:p>
            <a:r>
              <a:rPr lang="fr-FR" sz="2400" b="1" dirty="0"/>
              <a:t>Innovation / Originalité</a:t>
            </a:r>
          </a:p>
          <a:p>
            <a:endParaRPr lang="fr-FR" sz="2400" b="1" dirty="0"/>
          </a:p>
        </p:txBody>
      </p:sp>
      <p:pic>
        <p:nvPicPr>
          <p:cNvPr id="1026" name="Picture 2" descr="775 800+ Innovation Stock Illustrations, graphiques ...">
            <a:extLst>
              <a:ext uri="{FF2B5EF4-FFF2-40B4-BE49-F238E27FC236}">
                <a16:creationId xmlns:a16="http://schemas.microsoft.com/office/drawing/2014/main" id="{5DF00F1A-EE93-62E8-2199-341E908255D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5001" t="11131" r="11402" b="14088"/>
          <a:stretch>
            <a:fillRect/>
          </a:stretch>
        </p:blipFill>
        <p:spPr bwMode="auto">
          <a:xfrm>
            <a:off x="1278195" y="3158178"/>
            <a:ext cx="2036684" cy="2069431"/>
          </a:xfrm>
          <a:prstGeom prst="rect">
            <a:avLst/>
          </a:prstGeom>
          <a:noFill/>
          <a:extLst>
            <a:ext uri="{909E8E84-426E-40DD-AFC4-6F175D3DCCD1}">
              <a14:hiddenFill xmlns:a14="http://schemas.microsoft.com/office/drawing/2010/main">
                <a:solidFill>
                  <a:srgbClr val="FFFFFF"/>
                </a:solidFill>
              </a14:hiddenFill>
            </a:ext>
          </a:extLst>
        </p:spPr>
      </p:pic>
      <p:sp>
        <p:nvSpPr>
          <p:cNvPr id="5" name="ZoneTexte 4">
            <a:extLst>
              <a:ext uri="{FF2B5EF4-FFF2-40B4-BE49-F238E27FC236}">
                <a16:creationId xmlns:a16="http://schemas.microsoft.com/office/drawing/2014/main" id="{453B74D4-72C1-4252-E160-8A23A20A6767}"/>
              </a:ext>
            </a:extLst>
          </p:cNvPr>
          <p:cNvSpPr txBox="1"/>
          <p:nvPr/>
        </p:nvSpPr>
        <p:spPr>
          <a:xfrm>
            <a:off x="3608599" y="2486499"/>
            <a:ext cx="3081603" cy="461665"/>
          </a:xfrm>
          <a:prstGeom prst="rect">
            <a:avLst/>
          </a:prstGeom>
          <a:noFill/>
        </p:spPr>
        <p:txBody>
          <a:bodyPr wrap="square" rtlCol="0">
            <a:spAutoFit/>
          </a:bodyPr>
          <a:lstStyle/>
          <a:p>
            <a:r>
              <a:rPr lang="fr-FR" sz="2400" b="1" dirty="0"/>
              <a:t>Création de valeurs</a:t>
            </a:r>
          </a:p>
        </p:txBody>
      </p:sp>
      <p:sp>
        <p:nvSpPr>
          <p:cNvPr id="6" name="ZoneTexte 5">
            <a:extLst>
              <a:ext uri="{FF2B5EF4-FFF2-40B4-BE49-F238E27FC236}">
                <a16:creationId xmlns:a16="http://schemas.microsoft.com/office/drawing/2014/main" id="{438B3E33-A6D5-9A4D-F07F-897AB117700E}"/>
              </a:ext>
            </a:extLst>
          </p:cNvPr>
          <p:cNvSpPr txBox="1"/>
          <p:nvPr/>
        </p:nvSpPr>
        <p:spPr>
          <a:xfrm>
            <a:off x="6389079" y="5227609"/>
            <a:ext cx="7128769" cy="461665"/>
          </a:xfrm>
          <a:prstGeom prst="rect">
            <a:avLst/>
          </a:prstGeom>
          <a:noFill/>
        </p:spPr>
        <p:txBody>
          <a:bodyPr wrap="square" rtlCol="0">
            <a:spAutoFit/>
          </a:bodyPr>
          <a:lstStyle/>
          <a:p>
            <a:r>
              <a:rPr lang="fr-FR" sz="2400" b="1" dirty="0"/>
              <a:t>Efficacité / ROI</a:t>
            </a:r>
          </a:p>
        </p:txBody>
      </p:sp>
      <p:sp>
        <p:nvSpPr>
          <p:cNvPr id="7" name="ZoneTexte 6">
            <a:extLst>
              <a:ext uri="{FF2B5EF4-FFF2-40B4-BE49-F238E27FC236}">
                <a16:creationId xmlns:a16="http://schemas.microsoft.com/office/drawing/2014/main" id="{83E5F7FD-4A40-2554-1394-56689BEA4951}"/>
              </a:ext>
            </a:extLst>
          </p:cNvPr>
          <p:cNvSpPr txBox="1"/>
          <p:nvPr/>
        </p:nvSpPr>
        <p:spPr>
          <a:xfrm>
            <a:off x="8534400" y="2487932"/>
            <a:ext cx="7128769" cy="461665"/>
          </a:xfrm>
          <a:prstGeom prst="rect">
            <a:avLst/>
          </a:prstGeom>
          <a:noFill/>
        </p:spPr>
        <p:txBody>
          <a:bodyPr wrap="square" rtlCol="0">
            <a:spAutoFit/>
          </a:bodyPr>
          <a:lstStyle/>
          <a:p>
            <a:r>
              <a:rPr lang="fr-FR" sz="2400" b="1" dirty="0"/>
              <a:t>Collectif /Adoption</a:t>
            </a:r>
          </a:p>
        </p:txBody>
      </p:sp>
      <p:pic>
        <p:nvPicPr>
          <p:cNvPr id="1028" name="Picture 4" descr="Valeurs : résultats (2,7 millions) d'images libres de droits, de photos de  stock et d'illustrations | Shutterstock">
            <a:extLst>
              <a:ext uri="{FF2B5EF4-FFF2-40B4-BE49-F238E27FC236}">
                <a16:creationId xmlns:a16="http://schemas.microsoft.com/office/drawing/2014/main" id="{C38BBE49-0704-BDA3-AB67-540494011D9D}"/>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73456" t="7358" r="7167" b="43361"/>
          <a:stretch>
            <a:fillRect/>
          </a:stretch>
        </p:blipFill>
        <p:spPr bwMode="auto">
          <a:xfrm>
            <a:off x="3768553" y="2863426"/>
            <a:ext cx="2133601" cy="175240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ogramme valeurs : résultats (73 mille) d'images libres de droits, de  photos de stock et d'illustrations | Shutterstock">
            <a:extLst>
              <a:ext uri="{FF2B5EF4-FFF2-40B4-BE49-F238E27FC236}">
                <a16:creationId xmlns:a16="http://schemas.microsoft.com/office/drawing/2014/main" id="{294A26D4-DA5B-F5AA-579B-84A5054B31C1}"/>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27375" t="22407" r="58733" b="36805"/>
          <a:stretch>
            <a:fillRect/>
          </a:stretch>
        </p:blipFill>
        <p:spPr bwMode="auto">
          <a:xfrm>
            <a:off x="9365247" y="2905838"/>
            <a:ext cx="1684819" cy="170999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Icône de ligne d'efficacité et de croissance | Vecteur Premium">
            <a:extLst>
              <a:ext uri="{FF2B5EF4-FFF2-40B4-BE49-F238E27FC236}">
                <a16:creationId xmlns:a16="http://schemas.microsoft.com/office/drawing/2014/main" id="{D19A9099-C496-D01D-DEB1-CAAFF02541C7}"/>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3411" t="17102" r="19634" b="23103"/>
          <a:stretch>
            <a:fillRect/>
          </a:stretch>
        </p:blipFill>
        <p:spPr bwMode="auto">
          <a:xfrm>
            <a:off x="6609900" y="3352059"/>
            <a:ext cx="1684819" cy="17688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731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EFFAB-5484-E639-2526-79AB1E583E0D}"/>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D7F4B6A5-E05C-50C5-50D2-8C7ABB3B2902}"/>
              </a:ext>
            </a:extLst>
          </p:cNvPr>
          <p:cNvSpPr txBox="1"/>
          <p:nvPr/>
        </p:nvSpPr>
        <p:spPr>
          <a:xfrm>
            <a:off x="0" y="523395"/>
            <a:ext cx="6134740" cy="914401"/>
          </a:xfrm>
          <a:prstGeom prst="rect">
            <a:avLst/>
          </a:prstGeom>
        </p:spPr>
        <p:txBody>
          <a:bodyPr vert="horz" lIns="91440" tIns="45720" rIns="91440" bIns="45720" rtlCol="0" anchor="t">
            <a:normAutofit/>
          </a:bodyPr>
          <a:lstStyle/>
          <a:p>
            <a:pPr algn="ctr">
              <a:lnSpc>
                <a:spcPct val="90000"/>
              </a:lnSpc>
              <a:spcAft>
                <a:spcPts val="600"/>
              </a:spcAft>
            </a:pPr>
            <a:r>
              <a:rPr lang="en-US" sz="5400" b="1" dirty="0">
                <a:solidFill>
                  <a:srgbClr val="C00000"/>
                </a:solidFill>
                <a:latin typeface="+mj-lt"/>
              </a:rPr>
              <a:t>1. ÉTAPES CLÉS</a:t>
            </a:r>
            <a:endParaRPr lang="en-US" sz="4000" b="1" dirty="0">
              <a:solidFill>
                <a:srgbClr val="C00000"/>
              </a:solidFill>
              <a:latin typeface="+mj-lt"/>
            </a:endParaRPr>
          </a:p>
        </p:txBody>
      </p:sp>
      <p:pic>
        <p:nvPicPr>
          <p:cNvPr id="14" name="Picture 2" descr="Logo Clubs utilisateurs de solutions Oracle">
            <a:extLst>
              <a:ext uri="{FF2B5EF4-FFF2-40B4-BE49-F238E27FC236}">
                <a16:creationId xmlns:a16="http://schemas.microsoft.com/office/drawing/2014/main" id="{96A4EFC5-95D2-4EFF-0ED4-811EB3F45F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43592" y="5612550"/>
            <a:ext cx="1391479" cy="686318"/>
          </a:xfrm>
          <a:prstGeom prst="rect">
            <a:avLst/>
          </a:prstGeom>
          <a:noFill/>
          <a:extLst>
            <a:ext uri="{909E8E84-426E-40DD-AFC4-6F175D3DCCD1}">
              <a14:hiddenFill xmlns:a14="http://schemas.microsoft.com/office/drawing/2010/main">
                <a:solidFill>
                  <a:srgbClr val="FFFFFF"/>
                </a:solidFill>
              </a14:hiddenFill>
            </a:ext>
          </a:extLst>
        </p:spPr>
      </p:pic>
      <p:sp>
        <p:nvSpPr>
          <p:cNvPr id="2" name="Espace réservé du texte 3">
            <a:extLst>
              <a:ext uri="{FF2B5EF4-FFF2-40B4-BE49-F238E27FC236}">
                <a16:creationId xmlns:a16="http://schemas.microsoft.com/office/drawing/2014/main" id="{47279A27-74E8-AE20-4D9D-C21F1666F212}"/>
              </a:ext>
            </a:extLst>
          </p:cNvPr>
          <p:cNvSpPr txBox="1">
            <a:spLocks/>
          </p:cNvSpPr>
          <p:nvPr/>
        </p:nvSpPr>
        <p:spPr>
          <a:xfrm>
            <a:off x="969187" y="1555783"/>
            <a:ext cx="10000185" cy="33270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554492">
              <a:buNone/>
            </a:pPr>
            <a:r>
              <a:rPr lang="fr-FR" b="1" kern="0" dirty="0"/>
              <a:t>24 avril 2026 </a:t>
            </a:r>
            <a:r>
              <a:rPr lang="fr-FR" sz="1800" kern="0" dirty="0"/>
              <a:t> </a:t>
            </a:r>
          </a:p>
          <a:p>
            <a:pPr marL="0" indent="0" defTabSz="554492">
              <a:buNone/>
            </a:pPr>
            <a:r>
              <a:rPr lang="fr-FR" sz="2000" b="1" kern="0" dirty="0"/>
              <a:t>Clôture de la remise des dossiers</a:t>
            </a:r>
            <a:endParaRPr lang="fr-FR" sz="2000" b="1" i="1" kern="0" dirty="0"/>
          </a:p>
          <a:p>
            <a:pPr marL="0" indent="0" defTabSz="554492">
              <a:buNone/>
            </a:pPr>
            <a:r>
              <a:rPr lang="fr-FR" sz="2000" i="1" kern="0" dirty="0"/>
              <a:t>Vérification des critères d’éligibilité &amp; Lecture et analyse des dossiers par les membres du jury </a:t>
            </a:r>
          </a:p>
          <a:p>
            <a:pPr marL="0" indent="0" defTabSz="554492">
              <a:buNone/>
            </a:pPr>
            <a:endParaRPr lang="fr-FR" sz="1800" b="1" kern="0" dirty="0"/>
          </a:p>
          <a:p>
            <a:pPr marL="0" indent="0" defTabSz="554492">
              <a:buNone/>
            </a:pPr>
            <a:r>
              <a:rPr lang="fr-FR" b="1" kern="0" dirty="0"/>
              <a:t>Semaine du 15 juin 2026 </a:t>
            </a:r>
          </a:p>
          <a:p>
            <a:pPr marL="0" indent="0" defTabSz="554492">
              <a:buNone/>
            </a:pPr>
            <a:r>
              <a:rPr lang="fr-FR" sz="2000" b="1" kern="0" dirty="0"/>
              <a:t>Audition des dossiers sélectionnés par les membres du jury et délibération dossiers gagnants </a:t>
            </a:r>
          </a:p>
          <a:p>
            <a:pPr marL="0" indent="0" defTabSz="554492">
              <a:buNone/>
            </a:pPr>
            <a:endParaRPr lang="fr-FR" sz="1800" kern="0" dirty="0"/>
          </a:p>
          <a:p>
            <a:pPr marL="0" indent="0" defTabSz="554492">
              <a:buNone/>
            </a:pPr>
            <a:r>
              <a:rPr lang="fr-FR" b="1" kern="0" dirty="0"/>
              <a:t>1ére quinzaine d’octobre - Date à confirmer </a:t>
            </a:r>
          </a:p>
          <a:p>
            <a:pPr marL="0" indent="0" defTabSz="554492">
              <a:buNone/>
            </a:pPr>
            <a:r>
              <a:rPr lang="fr-FR" sz="2000" b="1" kern="0" dirty="0"/>
              <a:t>Remise des trophées lors de la Journée Utilisateurs</a:t>
            </a:r>
          </a:p>
          <a:p>
            <a:pPr marL="0" indent="0">
              <a:buNone/>
            </a:pPr>
            <a:endParaRPr lang="fr-FR" sz="2000" dirty="0">
              <a:solidFill>
                <a:schemeClr val="tx1"/>
              </a:solidFill>
            </a:endParaRPr>
          </a:p>
          <a:p>
            <a:pPr marL="0" indent="0">
              <a:buNone/>
            </a:pPr>
            <a:r>
              <a:rPr lang="fr-FR" sz="1200" dirty="0"/>
              <a:t> </a:t>
            </a:r>
          </a:p>
        </p:txBody>
      </p:sp>
    </p:spTree>
    <p:extLst>
      <p:ext uri="{BB962C8B-B14F-4D97-AF65-F5344CB8AC3E}">
        <p14:creationId xmlns:p14="http://schemas.microsoft.com/office/powerpoint/2010/main" val="279965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6B535-C63C-5FED-86A9-A5617E1C6B81}"/>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459CB2AD-9ECA-EE4A-0836-C9DA4F8660D1}"/>
              </a:ext>
            </a:extLst>
          </p:cNvPr>
          <p:cNvSpPr txBox="1"/>
          <p:nvPr/>
        </p:nvSpPr>
        <p:spPr>
          <a:xfrm>
            <a:off x="636106" y="602659"/>
            <a:ext cx="6134740" cy="914401"/>
          </a:xfrm>
          <a:prstGeom prst="rect">
            <a:avLst/>
          </a:prstGeom>
        </p:spPr>
        <p:txBody>
          <a:bodyPr vert="horz" lIns="91440" tIns="45720" rIns="91440" bIns="45720" rtlCol="0" anchor="t">
            <a:normAutofit fontScale="77500" lnSpcReduction="20000"/>
          </a:bodyPr>
          <a:lstStyle/>
          <a:p>
            <a:pPr algn="ctr">
              <a:lnSpc>
                <a:spcPct val="90000"/>
              </a:lnSpc>
              <a:spcAft>
                <a:spcPts val="600"/>
              </a:spcAft>
            </a:pPr>
            <a:r>
              <a:rPr lang="en-US" sz="5400" b="1" dirty="0">
                <a:solidFill>
                  <a:srgbClr val="C00000"/>
                </a:solidFill>
                <a:latin typeface="+mj-lt"/>
              </a:rPr>
              <a:t>2. VOTRE CANDIDATURE </a:t>
            </a:r>
            <a:endParaRPr lang="en-US" sz="4000" b="1" dirty="0">
              <a:solidFill>
                <a:srgbClr val="C00000"/>
              </a:solidFill>
              <a:latin typeface="+mj-lt"/>
            </a:endParaRPr>
          </a:p>
        </p:txBody>
      </p:sp>
      <p:pic>
        <p:nvPicPr>
          <p:cNvPr id="14" name="Picture 2" descr="Logo Clubs utilisateurs de solutions Oracle">
            <a:extLst>
              <a:ext uri="{FF2B5EF4-FFF2-40B4-BE49-F238E27FC236}">
                <a16:creationId xmlns:a16="http://schemas.microsoft.com/office/drawing/2014/main" id="{EC282221-2678-55AE-DC52-5EBDFC4572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43592" y="5612550"/>
            <a:ext cx="1391479" cy="686318"/>
          </a:xfrm>
          <a:prstGeom prst="rect">
            <a:avLst/>
          </a:prstGeom>
          <a:noFill/>
          <a:extLst>
            <a:ext uri="{909E8E84-426E-40DD-AFC4-6F175D3DCCD1}">
              <a14:hiddenFill xmlns:a14="http://schemas.microsoft.com/office/drawing/2010/main">
                <a:solidFill>
                  <a:srgbClr val="FFFFFF"/>
                </a:solidFill>
              </a14:hiddenFill>
            </a:ext>
          </a:extLst>
        </p:spPr>
      </p:pic>
      <p:sp>
        <p:nvSpPr>
          <p:cNvPr id="2" name="Espace réservé du texte 3">
            <a:extLst>
              <a:ext uri="{FF2B5EF4-FFF2-40B4-BE49-F238E27FC236}">
                <a16:creationId xmlns:a16="http://schemas.microsoft.com/office/drawing/2014/main" id="{98DF0756-238F-1015-B67D-955CAF093518}"/>
              </a:ext>
            </a:extLst>
          </p:cNvPr>
          <p:cNvSpPr txBox="1">
            <a:spLocks/>
          </p:cNvSpPr>
          <p:nvPr/>
        </p:nvSpPr>
        <p:spPr>
          <a:xfrm>
            <a:off x="6931343" y="2691760"/>
            <a:ext cx="5309818" cy="3021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554492">
              <a:buNone/>
            </a:pPr>
            <a:r>
              <a:rPr lang="fr-FR" sz="2000" b="1" kern="0" dirty="0"/>
              <a:t>Une trame de présentation est mise </a:t>
            </a:r>
          </a:p>
          <a:p>
            <a:pPr marL="0" indent="0" defTabSz="554492">
              <a:buNone/>
            </a:pPr>
            <a:r>
              <a:rPr lang="fr-FR" sz="2000" b="1" kern="0" dirty="0"/>
              <a:t>à votre disposition, découvrez là !</a:t>
            </a:r>
          </a:p>
        </p:txBody>
      </p:sp>
      <p:pic>
        <p:nvPicPr>
          <p:cNvPr id="6" name="Picture 2" descr="Candidature spontanée: guide complet + exemple : Jobillico.com">
            <a:extLst>
              <a:ext uri="{FF2B5EF4-FFF2-40B4-BE49-F238E27FC236}">
                <a16:creationId xmlns:a16="http://schemas.microsoft.com/office/drawing/2014/main" id="{0F1828BF-0319-8210-1797-E5AE050A779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818" r="14728"/>
          <a:stretch/>
        </p:blipFill>
        <p:spPr bwMode="auto">
          <a:xfrm>
            <a:off x="700981" y="1158727"/>
            <a:ext cx="6004990" cy="51401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4072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120DFF-6531-243E-AE93-9A1D2E46A193}"/>
            </a:ext>
          </a:extLst>
        </p:cNvPr>
        <p:cNvGrpSpPr/>
        <p:nvPr/>
      </p:nvGrpSpPr>
      <p:grpSpPr>
        <a:xfrm>
          <a:off x="0" y="0"/>
          <a:ext cx="0" cy="0"/>
          <a:chOff x="0" y="0"/>
          <a:chExt cx="0" cy="0"/>
        </a:xfrm>
      </p:grpSpPr>
      <p:sp>
        <p:nvSpPr>
          <p:cNvPr id="2" name="Titre 2">
            <a:extLst>
              <a:ext uri="{FF2B5EF4-FFF2-40B4-BE49-F238E27FC236}">
                <a16:creationId xmlns:a16="http://schemas.microsoft.com/office/drawing/2014/main" id="{35993B46-0AD1-A450-A2B8-8E55F67976AE}"/>
              </a:ext>
            </a:extLst>
          </p:cNvPr>
          <p:cNvSpPr txBox="1">
            <a:spLocks/>
          </p:cNvSpPr>
          <p:nvPr/>
        </p:nvSpPr>
        <p:spPr>
          <a:xfrm>
            <a:off x="1302543" y="488792"/>
            <a:ext cx="9586913" cy="821294"/>
          </a:xfrm>
          <a:prstGeom prst="rect">
            <a:avLst/>
          </a:prstGeom>
        </p:spPr>
        <p:txBody>
          <a:bodyPr/>
          <a:lstStyle>
            <a:lvl1pPr algn="ctr">
              <a:lnSpc>
                <a:spcPct val="90000"/>
              </a:lnSpc>
              <a:spcBef>
                <a:spcPct val="0"/>
              </a:spcBef>
              <a:buNone/>
              <a:defRPr sz="2000" b="0" i="0" spc="6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fr-FR" dirty="0">
                <a:solidFill>
                  <a:schemeClr val="tx1"/>
                </a:solidFill>
              </a:rPr>
              <a:t>DOSSIER DE CANDIDATURE </a:t>
            </a:r>
          </a:p>
          <a:p>
            <a:endParaRPr lang="fr-FR" dirty="0">
              <a:solidFill>
                <a:schemeClr val="tx1"/>
              </a:solidFill>
            </a:endParaRPr>
          </a:p>
        </p:txBody>
      </p:sp>
      <p:sp>
        <p:nvSpPr>
          <p:cNvPr id="4" name="Rectangle : coins arrondis 3">
            <a:extLst>
              <a:ext uri="{FF2B5EF4-FFF2-40B4-BE49-F238E27FC236}">
                <a16:creationId xmlns:a16="http://schemas.microsoft.com/office/drawing/2014/main" id="{D37FB244-318D-6861-73F2-2B7FCB50F07D}"/>
              </a:ext>
            </a:extLst>
          </p:cNvPr>
          <p:cNvSpPr/>
          <p:nvPr/>
        </p:nvSpPr>
        <p:spPr>
          <a:xfrm>
            <a:off x="4487594" y="1064692"/>
            <a:ext cx="3488788" cy="1210715"/>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CLÔTURE DES CANDIDATURES </a:t>
            </a:r>
          </a:p>
          <a:p>
            <a:pPr algn="ctr"/>
            <a:r>
              <a:rPr lang="fr-FR" b="1" dirty="0">
                <a:solidFill>
                  <a:schemeClr val="tx1"/>
                </a:solidFill>
              </a:rPr>
              <a:t>26 janvier 2026– 12H00</a:t>
            </a:r>
          </a:p>
        </p:txBody>
      </p:sp>
      <p:sp>
        <p:nvSpPr>
          <p:cNvPr id="5" name="Titre 2">
            <a:extLst>
              <a:ext uri="{FF2B5EF4-FFF2-40B4-BE49-F238E27FC236}">
                <a16:creationId xmlns:a16="http://schemas.microsoft.com/office/drawing/2014/main" id="{480ED879-4A3E-861B-5FED-5CDCF47727B2}"/>
              </a:ext>
            </a:extLst>
          </p:cNvPr>
          <p:cNvSpPr txBox="1">
            <a:spLocks/>
          </p:cNvSpPr>
          <p:nvPr/>
        </p:nvSpPr>
        <p:spPr>
          <a:xfrm>
            <a:off x="1637823" y="3429000"/>
            <a:ext cx="9586913" cy="821294"/>
          </a:xfrm>
          <a:prstGeom prst="rect">
            <a:avLst/>
          </a:prstGeom>
        </p:spPr>
        <p:txBody>
          <a:bodyPr/>
          <a:lstStyle>
            <a:lvl1pPr algn="ctr">
              <a:lnSpc>
                <a:spcPct val="90000"/>
              </a:lnSpc>
              <a:spcBef>
                <a:spcPct val="0"/>
              </a:spcBef>
              <a:buNone/>
              <a:defRPr sz="2000" b="0" i="0" spc="6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fr-FR" dirty="0">
                <a:solidFill>
                  <a:schemeClr val="tx1"/>
                </a:solidFill>
              </a:rPr>
              <a:t>INSÉRER ICI VOTRE LOGO</a:t>
            </a:r>
          </a:p>
          <a:p>
            <a:endParaRPr lang="fr-FR" dirty="0">
              <a:solidFill>
                <a:schemeClr val="tx1"/>
              </a:solidFill>
            </a:endParaRPr>
          </a:p>
        </p:txBody>
      </p:sp>
    </p:spTree>
    <p:extLst>
      <p:ext uri="{BB962C8B-B14F-4D97-AF65-F5344CB8AC3E}">
        <p14:creationId xmlns:p14="http://schemas.microsoft.com/office/powerpoint/2010/main" val="1223023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2">
            <a:extLst>
              <a:ext uri="{FF2B5EF4-FFF2-40B4-BE49-F238E27FC236}">
                <a16:creationId xmlns:a16="http://schemas.microsoft.com/office/drawing/2014/main" id="{85DB7FDB-4D72-1CC0-6501-4350AE188DFC}"/>
              </a:ext>
            </a:extLst>
          </p:cNvPr>
          <p:cNvSpPr txBox="1">
            <a:spLocks/>
          </p:cNvSpPr>
          <p:nvPr/>
        </p:nvSpPr>
        <p:spPr>
          <a:xfrm>
            <a:off x="1302543" y="488792"/>
            <a:ext cx="9586913" cy="821294"/>
          </a:xfrm>
          <a:prstGeom prst="rect">
            <a:avLst/>
          </a:prstGeom>
        </p:spPr>
        <p:txBody>
          <a:bodyPr/>
          <a:lstStyle>
            <a:lvl1pPr algn="ctr">
              <a:lnSpc>
                <a:spcPct val="90000"/>
              </a:lnSpc>
              <a:spcBef>
                <a:spcPct val="0"/>
              </a:spcBef>
              <a:buNone/>
              <a:defRPr sz="2000" b="0" i="0" spc="6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fr-FR" dirty="0">
                <a:solidFill>
                  <a:schemeClr val="tx1"/>
                </a:solidFill>
              </a:rPr>
              <a:t>COMPOSITION DU DOSSIER </a:t>
            </a:r>
          </a:p>
          <a:p>
            <a:endParaRPr lang="fr-FR" dirty="0">
              <a:solidFill>
                <a:schemeClr val="tx1"/>
              </a:solidFill>
            </a:endParaRPr>
          </a:p>
        </p:txBody>
      </p:sp>
      <p:sp>
        <p:nvSpPr>
          <p:cNvPr id="9" name="Rectangle : coins arrondis 8">
            <a:extLst>
              <a:ext uri="{FF2B5EF4-FFF2-40B4-BE49-F238E27FC236}">
                <a16:creationId xmlns:a16="http://schemas.microsoft.com/office/drawing/2014/main" id="{A1602F59-36BE-06F5-9A8F-DBF6A5255F6C}"/>
              </a:ext>
            </a:extLst>
          </p:cNvPr>
          <p:cNvSpPr/>
          <p:nvPr/>
        </p:nvSpPr>
        <p:spPr>
          <a:xfrm>
            <a:off x="1380995" y="1058741"/>
            <a:ext cx="642173" cy="523076"/>
          </a:xfrm>
          <a:prstGeom prst="roundRect">
            <a:avLst/>
          </a:prstGeom>
          <a:solidFill>
            <a:srgbClr val="C1BB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latin typeface="Cambria" panose="02040503050406030204" pitchFamily="18" charset="0"/>
                <a:ea typeface="Cambria" panose="02040503050406030204" pitchFamily="18" charset="0"/>
              </a:rPr>
              <a:t>1</a:t>
            </a:r>
          </a:p>
        </p:txBody>
      </p:sp>
      <p:sp>
        <p:nvSpPr>
          <p:cNvPr id="10" name="Rectangle : coins arrondis 9">
            <a:extLst>
              <a:ext uri="{FF2B5EF4-FFF2-40B4-BE49-F238E27FC236}">
                <a16:creationId xmlns:a16="http://schemas.microsoft.com/office/drawing/2014/main" id="{D11D3F00-CFEC-07BB-918C-70799023A0D6}"/>
              </a:ext>
            </a:extLst>
          </p:cNvPr>
          <p:cNvSpPr/>
          <p:nvPr/>
        </p:nvSpPr>
        <p:spPr>
          <a:xfrm>
            <a:off x="1359639" y="1891211"/>
            <a:ext cx="642173" cy="523076"/>
          </a:xfrm>
          <a:prstGeom prst="roundRect">
            <a:avLst/>
          </a:prstGeom>
          <a:solidFill>
            <a:srgbClr val="A7B8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latin typeface="Cambria" panose="02040503050406030204" pitchFamily="18" charset="0"/>
                <a:ea typeface="Cambria" panose="02040503050406030204" pitchFamily="18" charset="0"/>
              </a:rPr>
              <a:t>2</a:t>
            </a:r>
          </a:p>
        </p:txBody>
      </p:sp>
      <p:sp>
        <p:nvSpPr>
          <p:cNvPr id="11" name="Rectangle : coins arrondis 10">
            <a:extLst>
              <a:ext uri="{FF2B5EF4-FFF2-40B4-BE49-F238E27FC236}">
                <a16:creationId xmlns:a16="http://schemas.microsoft.com/office/drawing/2014/main" id="{392491F5-B3EF-B65D-CDF1-BF6A01851AF2}"/>
              </a:ext>
            </a:extLst>
          </p:cNvPr>
          <p:cNvSpPr/>
          <p:nvPr/>
        </p:nvSpPr>
        <p:spPr>
          <a:xfrm>
            <a:off x="1380995" y="3496887"/>
            <a:ext cx="642173" cy="523076"/>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latin typeface="Cambria" panose="02040503050406030204" pitchFamily="18" charset="0"/>
                <a:ea typeface="Cambria" panose="02040503050406030204" pitchFamily="18" charset="0"/>
              </a:rPr>
              <a:t>4</a:t>
            </a:r>
          </a:p>
        </p:txBody>
      </p:sp>
      <p:sp>
        <p:nvSpPr>
          <p:cNvPr id="12" name="Rectangle : coins arrondis 11">
            <a:extLst>
              <a:ext uri="{FF2B5EF4-FFF2-40B4-BE49-F238E27FC236}">
                <a16:creationId xmlns:a16="http://schemas.microsoft.com/office/drawing/2014/main" id="{7D3A32F8-FC8F-3C4E-767F-04E11EE6E280}"/>
              </a:ext>
            </a:extLst>
          </p:cNvPr>
          <p:cNvSpPr/>
          <p:nvPr/>
        </p:nvSpPr>
        <p:spPr>
          <a:xfrm>
            <a:off x="1380995" y="2734032"/>
            <a:ext cx="642173" cy="523076"/>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latin typeface="Cambria" panose="02040503050406030204" pitchFamily="18" charset="0"/>
                <a:ea typeface="Cambria" panose="02040503050406030204" pitchFamily="18" charset="0"/>
              </a:rPr>
              <a:t>3</a:t>
            </a:r>
          </a:p>
        </p:txBody>
      </p:sp>
      <p:sp>
        <p:nvSpPr>
          <p:cNvPr id="13" name="Rectangle : coins arrondis 12">
            <a:extLst>
              <a:ext uri="{FF2B5EF4-FFF2-40B4-BE49-F238E27FC236}">
                <a16:creationId xmlns:a16="http://schemas.microsoft.com/office/drawing/2014/main" id="{1C980759-18AB-22F2-FC47-BA552E15CB30}"/>
              </a:ext>
            </a:extLst>
          </p:cNvPr>
          <p:cNvSpPr/>
          <p:nvPr/>
        </p:nvSpPr>
        <p:spPr>
          <a:xfrm>
            <a:off x="1380995" y="4325125"/>
            <a:ext cx="642173" cy="523076"/>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latin typeface="Cambria" panose="02040503050406030204" pitchFamily="18" charset="0"/>
                <a:ea typeface="Cambria" panose="02040503050406030204" pitchFamily="18" charset="0"/>
              </a:rPr>
              <a:t>5</a:t>
            </a:r>
          </a:p>
        </p:txBody>
      </p:sp>
      <p:sp>
        <p:nvSpPr>
          <p:cNvPr id="14" name="Rectangle : coins arrondis 13">
            <a:extLst>
              <a:ext uri="{FF2B5EF4-FFF2-40B4-BE49-F238E27FC236}">
                <a16:creationId xmlns:a16="http://schemas.microsoft.com/office/drawing/2014/main" id="{954CD3E0-B1B8-12B6-EC90-0F628C0436C2}"/>
              </a:ext>
            </a:extLst>
          </p:cNvPr>
          <p:cNvSpPr/>
          <p:nvPr/>
        </p:nvSpPr>
        <p:spPr>
          <a:xfrm>
            <a:off x="1380995" y="5376550"/>
            <a:ext cx="642173" cy="52307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latin typeface="Cambria" panose="02040503050406030204" pitchFamily="18" charset="0"/>
                <a:ea typeface="Cambria" panose="02040503050406030204" pitchFamily="18" charset="0"/>
              </a:rPr>
              <a:t>6</a:t>
            </a:r>
          </a:p>
        </p:txBody>
      </p:sp>
      <p:sp>
        <p:nvSpPr>
          <p:cNvPr id="15" name="ZoneTexte 14">
            <a:extLst>
              <a:ext uri="{FF2B5EF4-FFF2-40B4-BE49-F238E27FC236}">
                <a16:creationId xmlns:a16="http://schemas.microsoft.com/office/drawing/2014/main" id="{77E0C64D-2A71-1B80-F1A4-A4ADE0B07AAC}"/>
              </a:ext>
            </a:extLst>
          </p:cNvPr>
          <p:cNvSpPr txBox="1"/>
          <p:nvPr/>
        </p:nvSpPr>
        <p:spPr>
          <a:xfrm>
            <a:off x="2438600" y="1113773"/>
            <a:ext cx="3894505" cy="5078313"/>
          </a:xfrm>
          <a:prstGeom prst="rect">
            <a:avLst/>
          </a:prstGeom>
          <a:noFill/>
        </p:spPr>
        <p:txBody>
          <a:bodyPr wrap="square" rtlCol="0">
            <a:spAutoFit/>
          </a:bodyPr>
          <a:lstStyle/>
          <a:p>
            <a:r>
              <a:rPr lang="fr-FR" dirty="0">
                <a:latin typeface="Arial" panose="020B0604020202020204" pitchFamily="34" charset="0"/>
                <a:ea typeface="Cambria" panose="02040503050406030204" pitchFamily="18" charset="0"/>
                <a:cs typeface="Arial" panose="020B0604020202020204" pitchFamily="34" charset="0"/>
              </a:rPr>
              <a:t>Fiche signalétique </a:t>
            </a:r>
          </a:p>
          <a:p>
            <a:endParaRPr lang="fr-FR" dirty="0">
              <a:latin typeface="Arial" panose="020B0604020202020204" pitchFamily="34" charset="0"/>
              <a:ea typeface="Cambria" panose="02040503050406030204" pitchFamily="18" charset="0"/>
              <a:cs typeface="Arial" panose="020B0604020202020204" pitchFamily="34" charset="0"/>
            </a:endParaRPr>
          </a:p>
          <a:p>
            <a:endParaRPr lang="fr-FR" dirty="0">
              <a:latin typeface="Arial" panose="020B0604020202020204" pitchFamily="34" charset="0"/>
              <a:ea typeface="Cambria" panose="02040503050406030204" pitchFamily="18" charset="0"/>
              <a:cs typeface="Arial" panose="020B0604020202020204" pitchFamily="34" charset="0"/>
            </a:endParaRPr>
          </a:p>
          <a:p>
            <a:r>
              <a:rPr lang="fr-FR" dirty="0">
                <a:latin typeface="Arial" panose="020B0604020202020204" pitchFamily="34" charset="0"/>
                <a:ea typeface="Cambria" panose="02040503050406030204" pitchFamily="18" charset="0"/>
                <a:cs typeface="Arial" panose="020B0604020202020204" pitchFamily="34" charset="0"/>
              </a:rPr>
              <a:t>Votre réalisation</a:t>
            </a:r>
          </a:p>
          <a:p>
            <a:endParaRPr lang="fr-FR" dirty="0">
              <a:latin typeface="Arial" panose="020B0604020202020204" pitchFamily="34" charset="0"/>
              <a:ea typeface="Cambria" panose="02040503050406030204" pitchFamily="18" charset="0"/>
              <a:cs typeface="Arial" panose="020B0604020202020204" pitchFamily="34" charset="0"/>
            </a:endParaRPr>
          </a:p>
          <a:p>
            <a:endParaRPr lang="fr-FR" dirty="0">
              <a:latin typeface="Arial" panose="020B0604020202020204" pitchFamily="34" charset="0"/>
              <a:ea typeface="Cambria" panose="02040503050406030204" pitchFamily="18" charset="0"/>
              <a:cs typeface="Arial" panose="020B0604020202020204" pitchFamily="34" charset="0"/>
            </a:endParaRPr>
          </a:p>
          <a:p>
            <a:r>
              <a:rPr lang="fr-FR" dirty="0">
                <a:latin typeface="Arial" panose="020B0604020202020204" pitchFamily="34" charset="0"/>
                <a:ea typeface="Cambria" panose="02040503050406030204" pitchFamily="18" charset="0"/>
                <a:cs typeface="Arial" panose="020B0604020202020204" pitchFamily="34" charset="0"/>
              </a:rPr>
              <a:t>Solutions Oracle et environnement</a:t>
            </a:r>
          </a:p>
          <a:p>
            <a:endParaRPr lang="fr-FR" dirty="0">
              <a:latin typeface="Arial" panose="020B0604020202020204" pitchFamily="34" charset="0"/>
              <a:ea typeface="Cambria" panose="02040503050406030204" pitchFamily="18" charset="0"/>
              <a:cs typeface="Arial" panose="020B0604020202020204" pitchFamily="34" charset="0"/>
            </a:endParaRPr>
          </a:p>
          <a:p>
            <a:endParaRPr lang="fr-FR" dirty="0">
              <a:latin typeface="Arial" panose="020B0604020202020204" pitchFamily="34" charset="0"/>
              <a:ea typeface="Cambria" panose="02040503050406030204" pitchFamily="18" charset="0"/>
              <a:cs typeface="Arial" panose="020B0604020202020204" pitchFamily="34" charset="0"/>
            </a:endParaRPr>
          </a:p>
          <a:p>
            <a:r>
              <a:rPr lang="fr-FR" dirty="0">
                <a:latin typeface="Arial" panose="020B0604020202020204" pitchFamily="34" charset="0"/>
                <a:ea typeface="Cambria" panose="02040503050406030204" pitchFamily="18" charset="0"/>
                <a:cs typeface="Arial" panose="020B0604020202020204" pitchFamily="34" charset="0"/>
              </a:rPr>
              <a:t>Contexte </a:t>
            </a:r>
          </a:p>
          <a:p>
            <a:endParaRPr lang="fr-FR" dirty="0">
              <a:latin typeface="Arial" panose="020B0604020202020204" pitchFamily="34" charset="0"/>
              <a:ea typeface="Cambria" panose="02040503050406030204" pitchFamily="18" charset="0"/>
              <a:cs typeface="Arial" panose="020B0604020202020204" pitchFamily="34" charset="0"/>
            </a:endParaRPr>
          </a:p>
          <a:p>
            <a:endParaRPr lang="fr-FR" dirty="0">
              <a:latin typeface="Arial" panose="020B0604020202020204" pitchFamily="34" charset="0"/>
              <a:ea typeface="Cambria" panose="02040503050406030204" pitchFamily="18" charset="0"/>
              <a:cs typeface="Arial" panose="020B0604020202020204" pitchFamily="34" charset="0"/>
            </a:endParaRPr>
          </a:p>
          <a:p>
            <a:r>
              <a:rPr lang="fr-FR" dirty="0">
                <a:latin typeface="Arial" panose="020B0604020202020204" pitchFamily="34" charset="0"/>
                <a:ea typeface="Cambria" panose="02040503050406030204" pitchFamily="18" charset="0"/>
                <a:cs typeface="Arial" panose="020B0604020202020204" pitchFamily="34" charset="0"/>
              </a:rPr>
              <a:t>Les enjeux</a:t>
            </a:r>
          </a:p>
          <a:p>
            <a:endParaRPr lang="fr-FR" dirty="0">
              <a:latin typeface="Arial" panose="020B0604020202020204" pitchFamily="34" charset="0"/>
              <a:ea typeface="Cambria" panose="02040503050406030204" pitchFamily="18" charset="0"/>
              <a:cs typeface="Arial" panose="020B0604020202020204" pitchFamily="34" charset="0"/>
            </a:endParaRPr>
          </a:p>
          <a:p>
            <a:endParaRPr lang="fr-FR" dirty="0">
              <a:latin typeface="Arial" panose="020B0604020202020204" pitchFamily="34" charset="0"/>
              <a:ea typeface="Cambria" panose="02040503050406030204" pitchFamily="18" charset="0"/>
              <a:cs typeface="Arial" panose="020B0604020202020204" pitchFamily="34" charset="0"/>
            </a:endParaRPr>
          </a:p>
          <a:p>
            <a:endParaRPr lang="fr-FR" dirty="0">
              <a:latin typeface="Arial" panose="020B0604020202020204" pitchFamily="34" charset="0"/>
              <a:ea typeface="Cambria" panose="02040503050406030204" pitchFamily="18" charset="0"/>
              <a:cs typeface="Arial" panose="020B0604020202020204" pitchFamily="34" charset="0"/>
            </a:endParaRPr>
          </a:p>
          <a:p>
            <a:r>
              <a:rPr lang="fr-FR" dirty="0">
                <a:latin typeface="Arial" panose="020B0604020202020204" pitchFamily="34" charset="0"/>
                <a:ea typeface="Cambria" panose="02040503050406030204" pitchFamily="18" charset="0"/>
                <a:cs typeface="Arial" panose="020B0604020202020204" pitchFamily="34" charset="0"/>
              </a:rPr>
              <a:t>Le plan projet</a:t>
            </a:r>
          </a:p>
          <a:p>
            <a:endParaRPr lang="fr-FR" dirty="0">
              <a:solidFill>
                <a:schemeClr val="bg1">
                  <a:lumMod val="50000"/>
                </a:schemeClr>
              </a:solidFill>
              <a:latin typeface="Avenir Next LT Pro" panose="020B0504020202020204" pitchFamily="34" charset="0"/>
              <a:ea typeface="Cambria" panose="02040503050406030204" pitchFamily="18" charset="0"/>
            </a:endParaRPr>
          </a:p>
        </p:txBody>
      </p:sp>
      <p:sp>
        <p:nvSpPr>
          <p:cNvPr id="16" name="Rectangle : coins arrondis 15">
            <a:extLst>
              <a:ext uri="{FF2B5EF4-FFF2-40B4-BE49-F238E27FC236}">
                <a16:creationId xmlns:a16="http://schemas.microsoft.com/office/drawing/2014/main" id="{73BEF02E-D597-C319-0371-F6C1D39F2D33}"/>
              </a:ext>
            </a:extLst>
          </p:cNvPr>
          <p:cNvSpPr/>
          <p:nvPr/>
        </p:nvSpPr>
        <p:spPr>
          <a:xfrm>
            <a:off x="6333105" y="1113773"/>
            <a:ext cx="642173" cy="523076"/>
          </a:xfrm>
          <a:prstGeom prst="roundRect">
            <a:avLst/>
          </a:prstGeom>
          <a:solidFill>
            <a:srgbClr val="C1BB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latin typeface="Cambria" panose="02040503050406030204" pitchFamily="18" charset="0"/>
                <a:ea typeface="Cambria" panose="02040503050406030204" pitchFamily="18" charset="0"/>
              </a:rPr>
              <a:t>7</a:t>
            </a:r>
          </a:p>
        </p:txBody>
      </p:sp>
      <p:sp>
        <p:nvSpPr>
          <p:cNvPr id="17" name="Rectangle : coins arrondis 16">
            <a:extLst>
              <a:ext uri="{FF2B5EF4-FFF2-40B4-BE49-F238E27FC236}">
                <a16:creationId xmlns:a16="http://schemas.microsoft.com/office/drawing/2014/main" id="{B09E7DBC-BD69-635B-4962-8098C247B519}"/>
              </a:ext>
            </a:extLst>
          </p:cNvPr>
          <p:cNvSpPr/>
          <p:nvPr/>
        </p:nvSpPr>
        <p:spPr>
          <a:xfrm>
            <a:off x="6333106" y="1891211"/>
            <a:ext cx="642173" cy="523076"/>
          </a:xfrm>
          <a:prstGeom prst="roundRect">
            <a:avLst/>
          </a:prstGeom>
          <a:solidFill>
            <a:srgbClr val="A7B8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latin typeface="Cambria" panose="02040503050406030204" pitchFamily="18" charset="0"/>
                <a:ea typeface="Cambria" panose="02040503050406030204" pitchFamily="18" charset="0"/>
              </a:rPr>
              <a:t>8</a:t>
            </a:r>
          </a:p>
        </p:txBody>
      </p:sp>
      <p:sp>
        <p:nvSpPr>
          <p:cNvPr id="18" name="Rectangle : coins arrondis 17">
            <a:extLst>
              <a:ext uri="{FF2B5EF4-FFF2-40B4-BE49-F238E27FC236}">
                <a16:creationId xmlns:a16="http://schemas.microsoft.com/office/drawing/2014/main" id="{E13F8D11-469A-2463-3D24-3E863F01ED0F}"/>
              </a:ext>
            </a:extLst>
          </p:cNvPr>
          <p:cNvSpPr/>
          <p:nvPr/>
        </p:nvSpPr>
        <p:spPr>
          <a:xfrm>
            <a:off x="6333105" y="3586257"/>
            <a:ext cx="642173" cy="523076"/>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latin typeface="Cambria" panose="02040503050406030204" pitchFamily="18" charset="0"/>
                <a:ea typeface="Cambria" panose="02040503050406030204" pitchFamily="18" charset="0"/>
              </a:rPr>
              <a:t>10</a:t>
            </a:r>
          </a:p>
        </p:txBody>
      </p:sp>
      <p:sp>
        <p:nvSpPr>
          <p:cNvPr id="19" name="Rectangle : coins arrondis 18">
            <a:extLst>
              <a:ext uri="{FF2B5EF4-FFF2-40B4-BE49-F238E27FC236}">
                <a16:creationId xmlns:a16="http://schemas.microsoft.com/office/drawing/2014/main" id="{BE65DA72-43C3-D216-2161-54071020C7A9}"/>
              </a:ext>
            </a:extLst>
          </p:cNvPr>
          <p:cNvSpPr/>
          <p:nvPr/>
        </p:nvSpPr>
        <p:spPr>
          <a:xfrm>
            <a:off x="6333105" y="2719449"/>
            <a:ext cx="642173" cy="523076"/>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latin typeface="Cambria" panose="02040503050406030204" pitchFamily="18" charset="0"/>
                <a:ea typeface="Cambria" panose="02040503050406030204" pitchFamily="18" charset="0"/>
              </a:rPr>
              <a:t>9</a:t>
            </a:r>
          </a:p>
        </p:txBody>
      </p:sp>
      <p:sp>
        <p:nvSpPr>
          <p:cNvPr id="20" name="Rectangle : coins arrondis 19">
            <a:extLst>
              <a:ext uri="{FF2B5EF4-FFF2-40B4-BE49-F238E27FC236}">
                <a16:creationId xmlns:a16="http://schemas.microsoft.com/office/drawing/2014/main" id="{4B2CE38F-C6FB-5644-8E30-A4560056919E}"/>
              </a:ext>
            </a:extLst>
          </p:cNvPr>
          <p:cNvSpPr/>
          <p:nvPr/>
        </p:nvSpPr>
        <p:spPr>
          <a:xfrm>
            <a:off x="6333105" y="4408975"/>
            <a:ext cx="642173" cy="523076"/>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latin typeface="Cambria" panose="02040503050406030204" pitchFamily="18" charset="0"/>
                <a:ea typeface="Cambria" panose="02040503050406030204" pitchFamily="18" charset="0"/>
              </a:rPr>
              <a:t>11</a:t>
            </a:r>
          </a:p>
        </p:txBody>
      </p:sp>
      <p:sp>
        <p:nvSpPr>
          <p:cNvPr id="21" name="Rectangle : coins arrondis 20">
            <a:extLst>
              <a:ext uri="{FF2B5EF4-FFF2-40B4-BE49-F238E27FC236}">
                <a16:creationId xmlns:a16="http://schemas.microsoft.com/office/drawing/2014/main" id="{200548C9-DEFA-BB9F-B8B6-79DFEB343144}"/>
              </a:ext>
            </a:extLst>
          </p:cNvPr>
          <p:cNvSpPr/>
          <p:nvPr/>
        </p:nvSpPr>
        <p:spPr>
          <a:xfrm>
            <a:off x="6333106" y="5275783"/>
            <a:ext cx="642173" cy="52307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latin typeface="Cambria" panose="02040503050406030204" pitchFamily="18" charset="0"/>
                <a:ea typeface="Cambria" panose="02040503050406030204" pitchFamily="18" charset="0"/>
              </a:rPr>
              <a:t>12</a:t>
            </a:r>
          </a:p>
        </p:txBody>
      </p:sp>
      <p:sp>
        <p:nvSpPr>
          <p:cNvPr id="22" name="ZoneTexte 21">
            <a:extLst>
              <a:ext uri="{FF2B5EF4-FFF2-40B4-BE49-F238E27FC236}">
                <a16:creationId xmlns:a16="http://schemas.microsoft.com/office/drawing/2014/main" id="{B152F8D9-D2E6-5604-E508-FD28C1C87178}"/>
              </a:ext>
            </a:extLst>
          </p:cNvPr>
          <p:cNvSpPr txBox="1"/>
          <p:nvPr/>
        </p:nvSpPr>
        <p:spPr>
          <a:xfrm>
            <a:off x="7469165" y="1113773"/>
            <a:ext cx="4089789" cy="4524315"/>
          </a:xfrm>
          <a:prstGeom prst="rect">
            <a:avLst/>
          </a:prstGeom>
          <a:noFill/>
        </p:spPr>
        <p:txBody>
          <a:bodyPr wrap="square" rtlCol="0">
            <a:spAutoFit/>
          </a:bodyPr>
          <a:lstStyle/>
          <a:p>
            <a:r>
              <a:rPr lang="fr-FR" dirty="0">
                <a:latin typeface="Arial" panose="020B0604020202020204" pitchFamily="34" charset="0"/>
                <a:ea typeface="Cambria" panose="02040503050406030204" pitchFamily="18" charset="0"/>
                <a:cs typeface="Arial" panose="020B0604020202020204" pitchFamily="34" charset="0"/>
              </a:rPr>
              <a:t>La vraie vie</a:t>
            </a:r>
          </a:p>
          <a:p>
            <a:endParaRPr lang="fr-FR" dirty="0">
              <a:latin typeface="Arial" panose="020B0604020202020204" pitchFamily="34" charset="0"/>
              <a:ea typeface="Cambria" panose="02040503050406030204" pitchFamily="18" charset="0"/>
              <a:cs typeface="Arial" panose="020B0604020202020204" pitchFamily="34" charset="0"/>
            </a:endParaRPr>
          </a:p>
          <a:p>
            <a:endParaRPr lang="fr-FR" dirty="0">
              <a:latin typeface="Arial" panose="020B0604020202020204" pitchFamily="34" charset="0"/>
              <a:ea typeface="Cambria" panose="02040503050406030204" pitchFamily="18" charset="0"/>
              <a:cs typeface="Arial" panose="020B0604020202020204" pitchFamily="34" charset="0"/>
            </a:endParaRPr>
          </a:p>
          <a:p>
            <a:r>
              <a:rPr lang="fr-FR" dirty="0">
                <a:latin typeface="Arial" panose="020B0604020202020204" pitchFamily="34" charset="0"/>
                <a:ea typeface="Cambria" panose="02040503050406030204" pitchFamily="18" charset="0"/>
                <a:cs typeface="Arial" panose="020B0604020202020204" pitchFamily="34" charset="0"/>
              </a:rPr>
              <a:t>Résultats obtenus &amp; valeur ajoutée</a:t>
            </a:r>
          </a:p>
          <a:p>
            <a:endParaRPr lang="fr-FR" dirty="0">
              <a:latin typeface="Arial" panose="020B0604020202020204" pitchFamily="34" charset="0"/>
              <a:ea typeface="Cambria" panose="02040503050406030204" pitchFamily="18" charset="0"/>
              <a:cs typeface="Arial" panose="020B0604020202020204" pitchFamily="34" charset="0"/>
            </a:endParaRPr>
          </a:p>
          <a:p>
            <a:endParaRPr lang="fr-FR" dirty="0">
              <a:latin typeface="Arial" panose="020B0604020202020204" pitchFamily="34" charset="0"/>
              <a:ea typeface="Cambria" panose="02040503050406030204" pitchFamily="18" charset="0"/>
              <a:cs typeface="Arial" panose="020B0604020202020204" pitchFamily="34" charset="0"/>
            </a:endParaRPr>
          </a:p>
          <a:p>
            <a:r>
              <a:rPr lang="fr-FR" dirty="0">
                <a:latin typeface="Arial" panose="020B0604020202020204" pitchFamily="34" charset="0"/>
                <a:ea typeface="Cambria" panose="02040503050406030204" pitchFamily="18" charset="0"/>
                <a:cs typeface="Arial" panose="020B0604020202020204" pitchFamily="34" charset="0"/>
              </a:rPr>
              <a:t>Défis relevés &amp; leçons apprises</a:t>
            </a:r>
          </a:p>
          <a:p>
            <a:endParaRPr lang="fr-FR" dirty="0">
              <a:latin typeface="Arial" panose="020B0604020202020204" pitchFamily="34" charset="0"/>
              <a:ea typeface="Cambria" panose="02040503050406030204" pitchFamily="18" charset="0"/>
              <a:cs typeface="Arial" panose="020B0604020202020204" pitchFamily="34" charset="0"/>
            </a:endParaRPr>
          </a:p>
          <a:p>
            <a:endParaRPr lang="fr-FR" dirty="0">
              <a:latin typeface="Arial" panose="020B0604020202020204" pitchFamily="34" charset="0"/>
              <a:ea typeface="Cambria" panose="02040503050406030204" pitchFamily="18" charset="0"/>
              <a:cs typeface="Arial" panose="020B0604020202020204" pitchFamily="34" charset="0"/>
            </a:endParaRPr>
          </a:p>
          <a:p>
            <a:r>
              <a:rPr lang="fr-FR" dirty="0">
                <a:latin typeface="Arial" panose="020B0604020202020204" pitchFamily="34" charset="0"/>
                <a:ea typeface="Cambria" panose="02040503050406030204" pitchFamily="18" charset="0"/>
                <a:cs typeface="Arial" panose="020B0604020202020204" pitchFamily="34" charset="0"/>
              </a:rPr>
              <a:t>Et demain....</a:t>
            </a:r>
          </a:p>
          <a:p>
            <a:endParaRPr lang="fr-FR" dirty="0">
              <a:latin typeface="Arial" panose="020B0604020202020204" pitchFamily="34" charset="0"/>
              <a:ea typeface="Cambria" panose="02040503050406030204" pitchFamily="18" charset="0"/>
              <a:cs typeface="Arial" panose="020B0604020202020204" pitchFamily="34" charset="0"/>
            </a:endParaRPr>
          </a:p>
          <a:p>
            <a:endParaRPr lang="fr-FR" dirty="0">
              <a:latin typeface="Arial" panose="020B0604020202020204" pitchFamily="34" charset="0"/>
              <a:ea typeface="Cambria" panose="02040503050406030204" pitchFamily="18" charset="0"/>
              <a:cs typeface="Arial" panose="020B0604020202020204" pitchFamily="34" charset="0"/>
            </a:endParaRPr>
          </a:p>
          <a:p>
            <a:r>
              <a:rPr lang="fr-FR" dirty="0">
                <a:latin typeface="Arial" panose="020B0604020202020204" pitchFamily="34" charset="0"/>
                <a:ea typeface="Cambria" panose="02040503050406030204" pitchFamily="18" charset="0"/>
                <a:cs typeface="Arial" panose="020B0604020202020204" pitchFamily="34" charset="0"/>
              </a:rPr>
              <a:t>Anecdote </a:t>
            </a:r>
            <a:r>
              <a:rPr lang="fr-FR" dirty="0">
                <a:latin typeface="Arial" panose="020B0604020202020204" pitchFamily="34" charset="0"/>
                <a:ea typeface="Cambria" panose="02040503050406030204" pitchFamily="18" charset="0"/>
                <a:cs typeface="Arial" panose="020B0604020202020204" pitchFamily="34" charset="0"/>
                <a:sym typeface="Wingdings" panose="05000000000000000000" pitchFamily="2" charset="2"/>
              </a:rPr>
              <a:t></a:t>
            </a:r>
            <a:endParaRPr lang="fr-FR" dirty="0">
              <a:latin typeface="Arial" panose="020B0604020202020204" pitchFamily="34" charset="0"/>
              <a:ea typeface="Cambria" panose="02040503050406030204" pitchFamily="18" charset="0"/>
              <a:cs typeface="Arial" panose="020B0604020202020204" pitchFamily="34" charset="0"/>
            </a:endParaRPr>
          </a:p>
          <a:p>
            <a:endParaRPr lang="fr-FR" dirty="0">
              <a:latin typeface="Arial" panose="020B0604020202020204" pitchFamily="34" charset="0"/>
              <a:ea typeface="Cambria" panose="02040503050406030204" pitchFamily="18" charset="0"/>
              <a:cs typeface="Arial" panose="020B0604020202020204" pitchFamily="34" charset="0"/>
            </a:endParaRPr>
          </a:p>
          <a:p>
            <a:endParaRPr lang="fr-FR" dirty="0">
              <a:latin typeface="Arial" panose="020B0604020202020204" pitchFamily="34" charset="0"/>
              <a:ea typeface="Cambria" panose="02040503050406030204" pitchFamily="18" charset="0"/>
              <a:cs typeface="Arial" panose="020B0604020202020204" pitchFamily="34" charset="0"/>
            </a:endParaRPr>
          </a:p>
          <a:p>
            <a:r>
              <a:rPr lang="fr-FR" dirty="0">
                <a:latin typeface="Arial" panose="020B0604020202020204" pitchFamily="34" charset="0"/>
                <a:ea typeface="Cambria" panose="02040503050406030204" pitchFamily="18" charset="0"/>
                <a:cs typeface="Arial" panose="020B0604020202020204" pitchFamily="34" charset="0"/>
              </a:rPr>
              <a:t>Conditions de participation</a:t>
            </a:r>
          </a:p>
        </p:txBody>
      </p:sp>
    </p:spTree>
    <p:extLst>
      <p:ext uri="{BB962C8B-B14F-4D97-AF65-F5344CB8AC3E}">
        <p14:creationId xmlns:p14="http://schemas.microsoft.com/office/powerpoint/2010/main" val="519299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2">
            <a:extLst>
              <a:ext uri="{FF2B5EF4-FFF2-40B4-BE49-F238E27FC236}">
                <a16:creationId xmlns:a16="http://schemas.microsoft.com/office/drawing/2014/main" id="{85DB7FDB-4D72-1CC0-6501-4350AE188DFC}"/>
              </a:ext>
            </a:extLst>
          </p:cNvPr>
          <p:cNvSpPr txBox="1">
            <a:spLocks/>
          </p:cNvSpPr>
          <p:nvPr/>
        </p:nvSpPr>
        <p:spPr>
          <a:xfrm>
            <a:off x="-1933027" y="535685"/>
            <a:ext cx="9586913" cy="821294"/>
          </a:xfrm>
          <a:prstGeom prst="rect">
            <a:avLst/>
          </a:prstGeom>
        </p:spPr>
        <p:txBody>
          <a:bodyPr/>
          <a:lstStyle>
            <a:lvl1pPr algn="ctr">
              <a:lnSpc>
                <a:spcPct val="90000"/>
              </a:lnSpc>
              <a:spcBef>
                <a:spcPct val="0"/>
              </a:spcBef>
              <a:buNone/>
              <a:defRPr sz="2000" b="0" i="0" spc="6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fr-FR" dirty="0">
                <a:solidFill>
                  <a:schemeClr val="tx1"/>
                </a:solidFill>
              </a:rPr>
              <a:t>FICHE SIGNALÉTIQUE </a:t>
            </a:r>
          </a:p>
          <a:p>
            <a:endParaRPr lang="fr-FR" dirty="0">
              <a:solidFill>
                <a:schemeClr val="tx1"/>
              </a:solidFill>
            </a:endParaRPr>
          </a:p>
        </p:txBody>
      </p:sp>
      <p:cxnSp>
        <p:nvCxnSpPr>
          <p:cNvPr id="3" name="Connecteur droit 2">
            <a:extLst>
              <a:ext uri="{FF2B5EF4-FFF2-40B4-BE49-F238E27FC236}">
                <a16:creationId xmlns:a16="http://schemas.microsoft.com/office/drawing/2014/main" id="{2340232D-A7AB-79A5-A12F-22B71B6AA7FC}"/>
              </a:ext>
            </a:extLst>
          </p:cNvPr>
          <p:cNvCxnSpPr>
            <a:cxnSpLocks/>
          </p:cNvCxnSpPr>
          <p:nvPr/>
        </p:nvCxnSpPr>
        <p:spPr>
          <a:xfrm>
            <a:off x="757425" y="950384"/>
            <a:ext cx="9065244" cy="0"/>
          </a:xfrm>
          <a:prstGeom prst="line">
            <a:avLst/>
          </a:prstGeom>
          <a:ln w="1905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4" name="Espace réservé du contenu 2">
            <a:extLst>
              <a:ext uri="{FF2B5EF4-FFF2-40B4-BE49-F238E27FC236}">
                <a16:creationId xmlns:a16="http://schemas.microsoft.com/office/drawing/2014/main" id="{99E90DF5-F06B-0C45-7D17-898AEDE08391}"/>
              </a:ext>
            </a:extLst>
          </p:cNvPr>
          <p:cNvSpPr txBox="1">
            <a:spLocks/>
          </p:cNvSpPr>
          <p:nvPr/>
        </p:nvSpPr>
        <p:spPr>
          <a:xfrm>
            <a:off x="757425" y="1356979"/>
            <a:ext cx="10837302" cy="384359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1600" b="1" dirty="0">
                <a:latin typeface="Arial" panose="020B0604020202020204" pitchFamily="34" charset="0"/>
                <a:ea typeface="Cambria" panose="02040503050406030204" pitchFamily="18" charset="0"/>
                <a:cs typeface="Arial" panose="020B0604020202020204" pitchFamily="34" charset="0"/>
              </a:rPr>
              <a:t>L’organisation  </a:t>
            </a:r>
          </a:p>
          <a:p>
            <a:pPr marL="0" indent="0">
              <a:buFont typeface="Arial" panose="020B0604020202020204" pitchFamily="34" charset="0"/>
              <a:buNone/>
            </a:pPr>
            <a:r>
              <a:rPr lang="fr-FR" sz="1600" dirty="0">
                <a:solidFill>
                  <a:schemeClr val="bg1">
                    <a:lumMod val="50000"/>
                  </a:schemeClr>
                </a:solidFill>
                <a:latin typeface="Avenir Next LT Pro" panose="020B0504020202020204" pitchFamily="34" charset="0"/>
                <a:ea typeface="Cambria" panose="02040503050406030204" pitchFamily="18" charset="0"/>
              </a:rPr>
              <a:t>Nom de l’organisation : ……………………………………       	Secteur d’activité : …………………………………</a:t>
            </a:r>
          </a:p>
          <a:p>
            <a:pPr marL="0" indent="0">
              <a:buFont typeface="Arial" panose="020B0604020202020204" pitchFamily="34" charset="0"/>
              <a:buNone/>
            </a:pPr>
            <a:r>
              <a:rPr lang="fr-FR" sz="1600" dirty="0">
                <a:solidFill>
                  <a:schemeClr val="bg1">
                    <a:lumMod val="50000"/>
                  </a:schemeClr>
                </a:solidFill>
                <a:latin typeface="Avenir Next LT Pro" panose="020B0504020202020204" pitchFamily="34" charset="0"/>
                <a:ea typeface="Cambria" panose="02040503050406030204" pitchFamily="18" charset="0"/>
              </a:rPr>
              <a:t>Chiffre d’affaires 2024 : ………………………………………………..	Nombre de salariés : …………</a:t>
            </a:r>
          </a:p>
          <a:p>
            <a:pPr marL="0" indent="0">
              <a:lnSpc>
                <a:spcPts val="1000"/>
              </a:lnSpc>
              <a:spcBef>
                <a:spcPts val="0"/>
              </a:spcBef>
              <a:buFont typeface="Arial" panose="020B0604020202020204" pitchFamily="34" charset="0"/>
              <a:buNone/>
            </a:pPr>
            <a:endParaRPr lang="fr-FR" sz="1600" dirty="0">
              <a:latin typeface="Avenir Next LT Pro" panose="020B0504020202020204" pitchFamily="34" charset="0"/>
              <a:ea typeface="Cambria" panose="02040503050406030204" pitchFamily="18" charset="0"/>
            </a:endParaRPr>
          </a:p>
          <a:p>
            <a:r>
              <a:rPr lang="fr-FR" sz="1600" b="1" dirty="0">
                <a:latin typeface="Arial" panose="020B0604020202020204" pitchFamily="34" charset="0"/>
                <a:ea typeface="Cambria" panose="02040503050406030204" pitchFamily="18" charset="0"/>
                <a:cs typeface="Arial" panose="020B0604020202020204" pitchFamily="34" charset="0"/>
              </a:rPr>
              <a:t>La réalisation </a:t>
            </a:r>
          </a:p>
          <a:p>
            <a:pPr marL="0" indent="0">
              <a:buFont typeface="Arial" panose="020B0604020202020204" pitchFamily="34" charset="0"/>
              <a:buNone/>
            </a:pPr>
            <a:r>
              <a:rPr lang="fr-FR" sz="1600" dirty="0">
                <a:solidFill>
                  <a:schemeClr val="bg1">
                    <a:lumMod val="50000"/>
                  </a:schemeClr>
                </a:solidFill>
                <a:latin typeface="Avenir Next LT Pro" panose="020B0504020202020204" pitchFamily="34" charset="0"/>
                <a:ea typeface="Cambria" panose="02040503050406030204" pitchFamily="18" charset="0"/>
              </a:rPr>
              <a:t>Nom « de code » donné à votre réalisation : ……………………………………………………………………………………………</a:t>
            </a:r>
          </a:p>
          <a:p>
            <a:pPr marL="0" indent="0">
              <a:buFont typeface="Arial" panose="020B0604020202020204" pitchFamily="34" charset="0"/>
              <a:buNone/>
            </a:pPr>
            <a:r>
              <a:rPr lang="fr-FR" sz="1600" dirty="0">
                <a:solidFill>
                  <a:schemeClr val="bg1">
                    <a:lumMod val="50000"/>
                  </a:schemeClr>
                </a:solidFill>
                <a:latin typeface="Avenir Next LT Pro" panose="020B0504020202020204" pitchFamily="34" charset="0"/>
                <a:ea typeface="Cambria" panose="02040503050406030204" pitchFamily="18" charset="0"/>
              </a:rPr>
              <a:t>Date de Live : ……………………………………………………………………………</a:t>
            </a:r>
          </a:p>
          <a:p>
            <a:pPr marL="0" indent="0">
              <a:lnSpc>
                <a:spcPts val="1000"/>
              </a:lnSpc>
              <a:spcBef>
                <a:spcPts val="0"/>
              </a:spcBef>
              <a:buFont typeface="Arial" panose="020B0604020202020204" pitchFamily="34" charset="0"/>
              <a:buNone/>
            </a:pPr>
            <a:endParaRPr lang="fr-FR" sz="1600" dirty="0">
              <a:latin typeface="Avenir Next LT Pro" panose="020B0504020202020204" pitchFamily="34" charset="0"/>
              <a:ea typeface="Cambria" panose="02040503050406030204" pitchFamily="18" charset="0"/>
            </a:endParaRPr>
          </a:p>
          <a:p>
            <a:r>
              <a:rPr lang="fr-FR" sz="1600" b="1" dirty="0">
                <a:latin typeface="Arial" panose="020B0604020202020204" pitchFamily="34" charset="0"/>
                <a:ea typeface="Cambria" panose="02040503050406030204" pitchFamily="18" charset="0"/>
                <a:cs typeface="Arial" panose="020B0604020202020204" pitchFamily="34" charset="0"/>
              </a:rPr>
              <a:t>Représentant du dossier : </a:t>
            </a:r>
          </a:p>
          <a:p>
            <a:pPr marL="0" indent="0">
              <a:buFont typeface="Arial" panose="020B0604020202020204" pitchFamily="34" charset="0"/>
              <a:buNone/>
            </a:pPr>
            <a:r>
              <a:rPr lang="fr-FR" sz="1600" dirty="0">
                <a:solidFill>
                  <a:schemeClr val="bg1">
                    <a:lumMod val="50000"/>
                  </a:schemeClr>
                </a:solidFill>
                <a:latin typeface="Avenir Next LT Pro" panose="020B0504020202020204" pitchFamily="34" charset="0"/>
                <a:ea typeface="Cambria" panose="02040503050406030204" pitchFamily="18" charset="0"/>
              </a:rPr>
              <a:t>Je présente mon dossier aux Trophées Oracle des Clubs Utilisateurs 2026, confirme avoir pris connaissance du règlement et l’accepter sans réserve (pages 23 -24). </a:t>
            </a:r>
          </a:p>
        </p:txBody>
      </p:sp>
      <p:sp>
        <p:nvSpPr>
          <p:cNvPr id="5" name="Rectangle 4">
            <a:extLst>
              <a:ext uri="{FF2B5EF4-FFF2-40B4-BE49-F238E27FC236}">
                <a16:creationId xmlns:a16="http://schemas.microsoft.com/office/drawing/2014/main" id="{EF43357D-FBC6-5626-81D5-215187DE29E3}"/>
              </a:ext>
            </a:extLst>
          </p:cNvPr>
          <p:cNvSpPr/>
          <p:nvPr/>
        </p:nvSpPr>
        <p:spPr>
          <a:xfrm>
            <a:off x="597273" y="5200578"/>
            <a:ext cx="10994085" cy="1012387"/>
          </a:xfrm>
          <a:prstGeom prst="rect">
            <a:avLst/>
          </a:prstGeom>
          <a:noFill/>
          <a:ln w="28575">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latin typeface="Arial" pitchFamily="34" charset="0"/>
              <a:cs typeface="Arial" pitchFamily="34" charset="0"/>
            </a:endParaRPr>
          </a:p>
        </p:txBody>
      </p:sp>
      <p:sp>
        <p:nvSpPr>
          <p:cNvPr id="6" name="ZoneTexte 5">
            <a:extLst>
              <a:ext uri="{FF2B5EF4-FFF2-40B4-BE49-F238E27FC236}">
                <a16:creationId xmlns:a16="http://schemas.microsoft.com/office/drawing/2014/main" id="{84004846-708D-3FBA-72A4-67B0CB690109}"/>
              </a:ext>
            </a:extLst>
          </p:cNvPr>
          <p:cNvSpPr txBox="1"/>
          <p:nvPr/>
        </p:nvSpPr>
        <p:spPr>
          <a:xfrm>
            <a:off x="757425" y="5331744"/>
            <a:ext cx="11157776" cy="338554"/>
          </a:xfrm>
          <a:prstGeom prst="rect">
            <a:avLst/>
          </a:prstGeom>
          <a:noFill/>
        </p:spPr>
        <p:txBody>
          <a:bodyPr wrap="square" rtlCol="0">
            <a:spAutoFit/>
          </a:bodyPr>
          <a:lstStyle/>
          <a:p>
            <a:r>
              <a:rPr lang="fr-FR" sz="1600" b="1" dirty="0">
                <a:latin typeface="Avenir Next LT Pro" panose="020B0504020202020204" pitchFamily="34" charset="0"/>
                <a:ea typeface="Cambria" panose="02040503050406030204" pitchFamily="18" charset="0"/>
              </a:rPr>
              <a:t>Date : 		NOM &amp; Prénom :		Signature  : </a:t>
            </a:r>
          </a:p>
        </p:txBody>
      </p:sp>
      <p:cxnSp>
        <p:nvCxnSpPr>
          <p:cNvPr id="8" name="Connecteur droit 7">
            <a:extLst>
              <a:ext uri="{FF2B5EF4-FFF2-40B4-BE49-F238E27FC236}">
                <a16:creationId xmlns:a16="http://schemas.microsoft.com/office/drawing/2014/main" id="{94A0EBFC-431A-3E75-698A-2D7AEDC728CF}"/>
              </a:ext>
            </a:extLst>
          </p:cNvPr>
          <p:cNvCxnSpPr>
            <a:cxnSpLocks/>
          </p:cNvCxnSpPr>
          <p:nvPr/>
        </p:nvCxnSpPr>
        <p:spPr>
          <a:xfrm>
            <a:off x="2099729" y="5200577"/>
            <a:ext cx="0" cy="1012387"/>
          </a:xfrm>
          <a:prstGeom prst="line">
            <a:avLst/>
          </a:prstGeom>
          <a:ln w="1905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23" name="Connecteur droit 22">
            <a:extLst>
              <a:ext uri="{FF2B5EF4-FFF2-40B4-BE49-F238E27FC236}">
                <a16:creationId xmlns:a16="http://schemas.microsoft.com/office/drawing/2014/main" id="{AC9464F6-82FF-3DD3-63B2-0B19F5D185F5}"/>
              </a:ext>
            </a:extLst>
          </p:cNvPr>
          <p:cNvCxnSpPr>
            <a:cxnSpLocks/>
          </p:cNvCxnSpPr>
          <p:nvPr/>
        </p:nvCxnSpPr>
        <p:spPr>
          <a:xfrm>
            <a:off x="4807760" y="5200577"/>
            <a:ext cx="0" cy="1012387"/>
          </a:xfrm>
          <a:prstGeom prst="line">
            <a:avLst/>
          </a:prstGeom>
          <a:ln w="1905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029862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TotalTime>
  <Words>2114</Words>
  <Application>Microsoft Macintosh PowerPoint</Application>
  <PresentationFormat>Grand écran</PresentationFormat>
  <Paragraphs>306</Paragraphs>
  <Slides>26</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26</vt:i4>
      </vt:variant>
    </vt:vector>
  </HeadingPairs>
  <TitlesOfParts>
    <vt:vector size="34" baseType="lpstr">
      <vt:lpstr>ADLaM Display</vt:lpstr>
      <vt:lpstr>Aptos</vt:lpstr>
      <vt:lpstr>Aptos Display</vt:lpstr>
      <vt:lpstr>Arial</vt:lpstr>
      <vt:lpstr>Avenir Next LT Pro</vt:lpstr>
      <vt:lpstr>Cambria</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MODALITÉS DE PARTICIPATION</vt:lpstr>
      <vt:lpstr>MODALITÉS DE PARTICIPATION</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Delphine Gingréau</dc:creator>
  <cp:lastModifiedBy>Delphine Gingréau</cp:lastModifiedBy>
  <cp:revision>11</cp:revision>
  <cp:lastPrinted>2025-11-20T15:13:07Z</cp:lastPrinted>
  <dcterms:created xsi:type="dcterms:W3CDTF">2025-11-12T08:23:04Z</dcterms:created>
  <dcterms:modified xsi:type="dcterms:W3CDTF">2026-01-16T08:26:58Z</dcterms:modified>
</cp:coreProperties>
</file>